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1515" r:id="rId2"/>
    <p:sldId id="1514" r:id="rId3"/>
    <p:sldId id="1516" r:id="rId4"/>
    <p:sldId id="1517" r:id="rId5"/>
    <p:sldId id="1518" r:id="rId6"/>
    <p:sldId id="1519" r:id="rId7"/>
    <p:sldId id="1520" r:id="rId8"/>
    <p:sldId id="1521" r:id="rId9"/>
    <p:sldId id="1522" r:id="rId10"/>
    <p:sldId id="1523" r:id="rId11"/>
    <p:sldId id="1524" r:id="rId12"/>
    <p:sldId id="1525" r:id="rId13"/>
    <p:sldId id="1526" r:id="rId14"/>
    <p:sldId id="1527" r:id="rId15"/>
    <p:sldId id="1528" r:id="rId16"/>
    <p:sldId id="1529" r:id="rId17"/>
    <p:sldId id="1530" r:id="rId18"/>
    <p:sldId id="1531" r:id="rId19"/>
    <p:sldId id="1532" r:id="rId20"/>
    <p:sldId id="1533" r:id="rId21"/>
    <p:sldId id="1534" r:id="rId22"/>
    <p:sldId id="1535" r:id="rId23"/>
    <p:sldId id="1536" r:id="rId24"/>
    <p:sldId id="1537" r:id="rId25"/>
    <p:sldId id="1538" r:id="rId26"/>
    <p:sldId id="1539" r:id="rId27"/>
    <p:sldId id="1540" r:id="rId28"/>
    <p:sldId id="1541" r:id="rId29"/>
    <p:sldId id="1542" r:id="rId30"/>
    <p:sldId id="1543" r:id="rId31"/>
    <p:sldId id="1545" r:id="rId32"/>
    <p:sldId id="1544" r:id="rId33"/>
    <p:sldId id="1546" r:id="rId34"/>
    <p:sldId id="1547" r:id="rId35"/>
    <p:sldId id="1548" r:id="rId36"/>
    <p:sldId id="1549" r:id="rId37"/>
    <p:sldId id="1550" r:id="rId38"/>
    <p:sldId id="1551" r:id="rId39"/>
  </p:sldIdLst>
  <p:sldSz cx="9144000" cy="6858000" type="screen4x3"/>
  <p:notesSz cx="7045325" cy="9345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E6B55A3-6073-4584-B61D-ACC16C209247}">
          <p14:sldIdLst>
            <p14:sldId id="1515"/>
            <p14:sldId id="1514"/>
            <p14:sldId id="1516"/>
            <p14:sldId id="1517"/>
            <p14:sldId id="1518"/>
            <p14:sldId id="1519"/>
            <p14:sldId id="1520"/>
            <p14:sldId id="1521"/>
            <p14:sldId id="1522"/>
            <p14:sldId id="1523"/>
            <p14:sldId id="1524"/>
            <p14:sldId id="1525"/>
            <p14:sldId id="1526"/>
            <p14:sldId id="1527"/>
            <p14:sldId id="1528"/>
            <p14:sldId id="1529"/>
            <p14:sldId id="1530"/>
            <p14:sldId id="1531"/>
            <p14:sldId id="1532"/>
            <p14:sldId id="1533"/>
            <p14:sldId id="1534"/>
            <p14:sldId id="1535"/>
            <p14:sldId id="1536"/>
            <p14:sldId id="1537"/>
            <p14:sldId id="1538"/>
            <p14:sldId id="1539"/>
            <p14:sldId id="1540"/>
            <p14:sldId id="1541"/>
            <p14:sldId id="1542"/>
            <p14:sldId id="1543"/>
            <p14:sldId id="1545"/>
            <p14:sldId id="1544"/>
            <p14:sldId id="1546"/>
            <p14:sldId id="1547"/>
            <p14:sldId id="1548"/>
            <p14:sldId id="1549"/>
            <p14:sldId id="1550"/>
            <p14:sldId id="155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2974" cy="467281"/>
          </a:xfrm>
          <a:prstGeom prst="rect">
            <a:avLst/>
          </a:prstGeom>
        </p:spPr>
        <p:txBody>
          <a:bodyPr vert="horz" lIns="93662" tIns="46831" rIns="93662" bIns="46831" rtlCol="0"/>
          <a:lstStyle>
            <a:lvl1pPr algn="l">
              <a:defRPr sz="1200"/>
            </a:lvl1pPr>
          </a:lstStyle>
          <a:p>
            <a:endParaRPr lang="en-US" dirty="0"/>
          </a:p>
        </p:txBody>
      </p:sp>
      <p:sp>
        <p:nvSpPr>
          <p:cNvPr id="3" name="Date Placeholder 2"/>
          <p:cNvSpPr>
            <a:spLocks noGrp="1"/>
          </p:cNvSpPr>
          <p:nvPr>
            <p:ph type="dt" sz="quarter" idx="1"/>
          </p:nvPr>
        </p:nvSpPr>
        <p:spPr>
          <a:xfrm>
            <a:off x="3990721" y="0"/>
            <a:ext cx="3052974" cy="467281"/>
          </a:xfrm>
          <a:prstGeom prst="rect">
            <a:avLst/>
          </a:prstGeom>
        </p:spPr>
        <p:txBody>
          <a:bodyPr vert="horz" lIns="93662" tIns="46831" rIns="93662" bIns="46831" rtlCol="0"/>
          <a:lstStyle>
            <a:lvl1pPr algn="r">
              <a:defRPr sz="1200"/>
            </a:lvl1pPr>
          </a:lstStyle>
          <a:p>
            <a:fld id="{251B906F-D49D-4636-89C3-E0B0421350B6}" type="datetimeFigureOut">
              <a:rPr lang="en-US" smtClean="0"/>
              <a:pPr/>
              <a:t>4/16/2012</a:t>
            </a:fld>
            <a:endParaRPr lang="en-US" dirty="0"/>
          </a:p>
        </p:txBody>
      </p:sp>
      <p:sp>
        <p:nvSpPr>
          <p:cNvPr id="4" name="Footer Placeholder 3"/>
          <p:cNvSpPr>
            <a:spLocks noGrp="1"/>
          </p:cNvSpPr>
          <p:nvPr>
            <p:ph type="ftr" sz="quarter" idx="2"/>
          </p:nvPr>
        </p:nvSpPr>
        <p:spPr>
          <a:xfrm>
            <a:off x="0" y="8876710"/>
            <a:ext cx="3052974" cy="467281"/>
          </a:xfrm>
          <a:prstGeom prst="rect">
            <a:avLst/>
          </a:prstGeom>
        </p:spPr>
        <p:txBody>
          <a:bodyPr vert="horz" lIns="93662" tIns="46831" rIns="93662" bIns="4683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90721" y="8876710"/>
            <a:ext cx="3052974" cy="467281"/>
          </a:xfrm>
          <a:prstGeom prst="rect">
            <a:avLst/>
          </a:prstGeom>
        </p:spPr>
        <p:txBody>
          <a:bodyPr vert="horz" lIns="93662" tIns="46831" rIns="93662" bIns="46831" rtlCol="0" anchor="b"/>
          <a:lstStyle>
            <a:lvl1pPr algn="r">
              <a:defRPr sz="1200"/>
            </a:lvl1pPr>
          </a:lstStyle>
          <a:p>
            <a:fld id="{8DC97868-19CC-4FB8-9F37-A0526CF0FBF8}" type="slidenum">
              <a:rPr lang="en-US" smtClean="0"/>
              <a:pPr/>
              <a:t>‹#›</a:t>
            </a:fld>
            <a:endParaRPr lang="en-US" dirty="0"/>
          </a:p>
        </p:txBody>
      </p:sp>
    </p:spTree>
    <p:extLst>
      <p:ext uri="{BB962C8B-B14F-4D97-AF65-F5344CB8AC3E}">
        <p14:creationId xmlns:p14="http://schemas.microsoft.com/office/powerpoint/2010/main" val="327931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2974" cy="467281"/>
          </a:xfrm>
          <a:prstGeom prst="rect">
            <a:avLst/>
          </a:prstGeom>
        </p:spPr>
        <p:txBody>
          <a:bodyPr vert="horz" lIns="93662" tIns="46831" rIns="93662" bIns="46831"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3662" tIns="46831" rIns="93662" bIns="46831" rtlCol="0"/>
          <a:lstStyle>
            <a:lvl1pPr algn="r">
              <a:defRPr sz="1200"/>
            </a:lvl1pPr>
          </a:lstStyle>
          <a:p>
            <a:fld id="{255F0A9F-B2B8-4446-B5C7-EE00AD8D597D}" type="datetimeFigureOut">
              <a:rPr lang="en-US" smtClean="0"/>
              <a:t>4/16/2012</a:t>
            </a:fld>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3662" tIns="46831" rIns="93662" bIns="46831" rtlCol="0" anchor="ctr"/>
          <a:lstStyle/>
          <a:p>
            <a:endParaRPr lang="en-US"/>
          </a:p>
        </p:txBody>
      </p:sp>
      <p:sp>
        <p:nvSpPr>
          <p:cNvPr id="5" name="Notes Placeholder 4"/>
          <p:cNvSpPr>
            <a:spLocks noGrp="1"/>
          </p:cNvSpPr>
          <p:nvPr>
            <p:ph type="body" sz="quarter" idx="3"/>
          </p:nvPr>
        </p:nvSpPr>
        <p:spPr>
          <a:xfrm>
            <a:off x="704533" y="4439166"/>
            <a:ext cx="5636260" cy="4205526"/>
          </a:xfrm>
          <a:prstGeom prst="rect">
            <a:avLst/>
          </a:prstGeom>
        </p:spPr>
        <p:txBody>
          <a:bodyPr vert="horz" lIns="93662" tIns="46831" rIns="93662" bIns="468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76710"/>
            <a:ext cx="3052974" cy="467281"/>
          </a:xfrm>
          <a:prstGeom prst="rect">
            <a:avLst/>
          </a:prstGeom>
        </p:spPr>
        <p:txBody>
          <a:bodyPr vert="horz" lIns="93662" tIns="46831" rIns="93662" bIns="46831"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0"/>
            <a:ext cx="3052974" cy="467281"/>
          </a:xfrm>
          <a:prstGeom prst="rect">
            <a:avLst/>
          </a:prstGeom>
        </p:spPr>
        <p:txBody>
          <a:bodyPr vert="horz" lIns="93662" tIns="46831" rIns="93662" bIns="46831" rtlCol="0" anchor="b"/>
          <a:lstStyle>
            <a:lvl1pPr algn="r">
              <a:defRPr sz="1200"/>
            </a:lvl1pPr>
          </a:lstStyle>
          <a:p>
            <a:fld id="{6DBA021B-03A8-4232-8DC5-17A7379AF60E}" type="slidenum">
              <a:rPr lang="en-US" smtClean="0"/>
              <a:t>‹#›</a:t>
            </a:fld>
            <a:endParaRPr lang="en-US"/>
          </a:p>
        </p:txBody>
      </p:sp>
    </p:spTree>
    <p:extLst>
      <p:ext uri="{BB962C8B-B14F-4D97-AF65-F5344CB8AC3E}">
        <p14:creationId xmlns:p14="http://schemas.microsoft.com/office/powerpoint/2010/main" val="2572010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3D46245-EA4E-460E-A5CA-B4ED96533C04}" type="datetimeFigureOut">
              <a:rPr lang="en-US" smtClean="0"/>
              <a:pPr/>
              <a:t>4/16/2012</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0EB783A-1FBD-4622-B8ED-C8EB46A52811}"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D46245-EA4E-460E-A5CA-B4ED96533C04}" type="datetimeFigureOut">
              <a:rPr lang="en-US" smtClean="0"/>
              <a:pPr/>
              <a:t>4/16/2012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EB783A-1FBD-4622-B8ED-C8EB46A5281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D46245-EA4E-460E-A5CA-B4ED96533C04}" type="datetimeFigureOut">
              <a:rPr lang="en-US" smtClean="0"/>
              <a:pPr/>
              <a:t>4/16/2012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EB783A-1FBD-4622-B8ED-C8EB46A5281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3D46245-EA4E-460E-A5CA-B4ED96533C04}" type="datetimeFigureOut">
              <a:rPr lang="en-US" smtClean="0"/>
              <a:pPr/>
              <a:t>4/16/2012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EB783A-1FBD-4622-B8ED-C8EB46A52811}"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3D46245-EA4E-460E-A5CA-B4ED96533C04}" type="datetimeFigureOut">
              <a:rPr lang="en-US" smtClean="0"/>
              <a:pPr/>
              <a:t>4/16/2012</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A0EB783A-1FBD-4622-B8ED-C8EB46A5281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3D46245-EA4E-460E-A5CA-B4ED96533C04}" type="datetimeFigureOut">
              <a:rPr lang="en-US" smtClean="0"/>
              <a:pPr/>
              <a:t>4/16/2012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EB783A-1FBD-4622-B8ED-C8EB46A52811}"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3D46245-EA4E-460E-A5CA-B4ED96533C04}" type="datetimeFigureOut">
              <a:rPr lang="en-US" smtClean="0"/>
              <a:pPr/>
              <a:t>4/16/2012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EB783A-1FBD-4622-B8ED-C8EB46A52811}"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3D46245-EA4E-460E-A5CA-B4ED96533C04}" type="datetimeFigureOut">
              <a:rPr lang="en-US" smtClean="0"/>
              <a:pPr/>
              <a:t>4/16/2012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EB783A-1FBD-4622-B8ED-C8EB46A5281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46245-EA4E-460E-A5CA-B4ED96533C04}" type="datetimeFigureOut">
              <a:rPr lang="en-US" smtClean="0"/>
              <a:pPr/>
              <a:t>4/16/2012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EB783A-1FBD-4622-B8ED-C8EB46A5281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3D46245-EA4E-460E-A5CA-B4ED96533C04}" type="datetimeFigureOut">
              <a:rPr lang="en-US" smtClean="0"/>
              <a:pPr/>
              <a:t>4/16/2012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EB783A-1FBD-4622-B8ED-C8EB46A52811}"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3D46245-EA4E-460E-A5CA-B4ED96533C04}" type="datetimeFigureOut">
              <a:rPr lang="en-US" smtClean="0"/>
              <a:pPr/>
              <a:t>4/16/2012</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A0EB783A-1FBD-4622-B8ED-C8EB46A52811}"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3D46245-EA4E-460E-A5CA-B4ED96533C04}" type="datetimeFigureOut">
              <a:rPr lang="en-US" smtClean="0"/>
              <a:pPr/>
              <a:t>4/16/2012</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0EB783A-1FBD-4622-B8ED-C8EB46A52811}"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eg"/><Relationship Id="rId7" Type="http://schemas.openxmlformats.org/officeDocument/2006/relationships/slide" Target="slide3.xml"/><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hyperlink" Target="Presentation%20Plus!%20GWG:PowerPoint%202001:Extras:PPlus!%20GWG%20Help" TargetMode="External"/><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5.wav"/><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6.wav"/><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7.wav"/><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8.wav"/><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9.wav"/><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5" name="Picture 11" descr="CH25 Ope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GWG-exit">
            <a:hlinkClick r:id="" action="ppaction://hlinkshowjump?jump=endshow" highlightClick="1"/>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9450" y="6351588"/>
            <a:ext cx="368300" cy="35401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GWG-help">
            <a:hlinkClick r:id="rId5" action="ppaction://program" highlightClick="1"/>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5275" y="6351588"/>
            <a:ext cx="368300" cy="354012"/>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GWG-home">
            <a:hlinkClick r:id="rId7" action="ppaction://hlinksldjump" highlightClick="1"/>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89913" y="6351588"/>
            <a:ext cx="368300" cy="35401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GWG-next">
            <a:hlinkClick r:id="" action="ppaction://hlinkshowjump?jump=nextslide" highlightClick="1"/>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74088" y="6351588"/>
            <a:ext cx="368300" cy="354012"/>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GWG-speak off">
            <a:hlinkClick r:id="" action="ppaction://noaction" highlightClick="1" endSnd="1"/>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05738" y="6351588"/>
            <a:ext cx="368300" cy="35401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GWG-speak on">
            <a:hlinkClick r:id="" action="ppaction://noaction" highlightClick="1">
              <a:snd r:embed="rId2" name="GWG_610.wav"/>
            </a:hlinkClick>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12038" y="6351588"/>
            <a:ext cx="368300" cy="354012"/>
          </a:xfrm>
          <a:prstGeom prst="rect">
            <a:avLst/>
          </a:prstGeom>
          <a:noFill/>
          <a:extLst>
            <a:ext uri="{909E8E84-426E-40DD-AFC4-6F175D3DCCD1}">
              <a14:hiddenFill xmlns:a14="http://schemas.microsoft.com/office/drawing/2010/main">
                <a:solidFill>
                  <a:srgbClr val="FFFFFF"/>
                </a:solidFill>
              </a14:hiddenFill>
            </a:ext>
          </a:extLst>
        </p:spPr>
      </p:pic>
      <p:sp>
        <p:nvSpPr>
          <p:cNvPr id="6153" name="Rectangle 9"/>
          <p:cNvSpPr>
            <a:spLocks noGrp="1" noChangeArrowheads="1"/>
          </p:cNvSpPr>
          <p:nvPr>
            <p:ph type="ctrTitle"/>
          </p:nvPr>
        </p:nvSpPr>
        <p:spPr>
          <a:xfrm>
            <a:off x="1371600" y="6988175"/>
            <a:ext cx="7772400" cy="250825"/>
          </a:xfrm>
          <a:noFill/>
          <a:ln/>
        </p:spPr>
        <p:txBody>
          <a:bodyPr>
            <a:normAutofit fontScale="90000"/>
          </a:bodyPr>
          <a:lstStyle/>
          <a:p>
            <a:r>
              <a:rPr lang="en-US"/>
              <a:t>Intro 1</a:t>
            </a:r>
          </a:p>
        </p:txBody>
      </p:sp>
    </p:spTree>
    <p:extLst>
      <p:ext uri="{BB962C8B-B14F-4D97-AF65-F5344CB8AC3E}">
        <p14:creationId xmlns:p14="http://schemas.microsoft.com/office/powerpoint/2010/main" val="3135265102"/>
      </p:ext>
    </p:extLst>
  </p:cSld>
  <p:clrMapOvr>
    <a:masterClrMapping/>
  </p:clrMapOvr>
  <p:transition>
    <p:zoom/>
    <p:sndAc>
      <p:stSnd>
        <p:snd r:embed="rId2" name="GWG_610.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 Asian Crops</a:t>
            </a:r>
            <a:endParaRPr lang="en-US" dirty="0"/>
          </a:p>
        </p:txBody>
      </p:sp>
      <p:sp>
        <p:nvSpPr>
          <p:cNvPr id="3" name="Content Placeholder 2"/>
          <p:cNvSpPr>
            <a:spLocks noGrp="1"/>
          </p:cNvSpPr>
          <p:nvPr>
            <p:ph sz="quarter" idx="1"/>
          </p:nvPr>
        </p:nvSpPr>
        <p:spPr/>
        <p:txBody>
          <a:bodyPr/>
          <a:lstStyle/>
          <a:p>
            <a:r>
              <a:rPr lang="en-US" dirty="0">
                <a:solidFill>
                  <a:srgbClr val="00B050"/>
                </a:solidFill>
              </a:rPr>
              <a:t>Jute</a:t>
            </a:r>
            <a:r>
              <a:rPr lang="en-US" dirty="0"/>
              <a:t>, cotton, tea, rubber, coconuts, bananas, and rice, grown for export, </a:t>
            </a:r>
            <a:r>
              <a:rPr lang="en-US" dirty="0" smtClean="0"/>
              <a:t>are </a:t>
            </a:r>
            <a:r>
              <a:rPr lang="en-US" dirty="0"/>
              <a:t>the major </a:t>
            </a:r>
            <a:r>
              <a:rPr lang="en-US" dirty="0">
                <a:solidFill>
                  <a:srgbClr val="00B050"/>
                </a:solidFill>
              </a:rPr>
              <a:t>cash crops</a:t>
            </a:r>
            <a:r>
              <a:rPr lang="en-US" dirty="0"/>
              <a:t> of South Asia. Other crops include wheat, millet, spices, peanuts, cashews, and sugarcane.</a:t>
            </a:r>
          </a:p>
          <a:p>
            <a:r>
              <a:rPr lang="en-US" dirty="0">
                <a:solidFill>
                  <a:schemeClr val="accent1">
                    <a:lumMod val="60000"/>
                    <a:lumOff val="40000"/>
                  </a:schemeClr>
                </a:solidFill>
              </a:rPr>
              <a:t>Agricultural Improvements  </a:t>
            </a:r>
            <a:r>
              <a:rPr lang="en-US" dirty="0"/>
              <a:t>South Asian farmers are beginning to apply new technology to farming. </a:t>
            </a:r>
            <a:endParaRPr lang="en-US" dirty="0" smtClean="0"/>
          </a:p>
          <a:p>
            <a:r>
              <a:rPr lang="en-US" dirty="0"/>
              <a:t>Modern irrigation, pest control, and fertilization are helping to increase output. </a:t>
            </a:r>
          </a:p>
          <a:p>
            <a:endParaRPr lang="en-US" dirty="0"/>
          </a:p>
        </p:txBody>
      </p:sp>
    </p:spTree>
    <p:extLst>
      <p:ext uri="{BB962C8B-B14F-4D97-AF65-F5344CB8AC3E}">
        <p14:creationId xmlns:p14="http://schemas.microsoft.com/office/powerpoint/2010/main" val="3047419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 Asian Crops</a:t>
            </a:r>
            <a:endParaRPr lang="en-US" dirty="0"/>
          </a:p>
        </p:txBody>
      </p:sp>
      <p:sp>
        <p:nvSpPr>
          <p:cNvPr id="3" name="Content Placeholder 2"/>
          <p:cNvSpPr>
            <a:spLocks noGrp="1"/>
          </p:cNvSpPr>
          <p:nvPr>
            <p:ph sz="quarter" idx="1"/>
          </p:nvPr>
        </p:nvSpPr>
        <p:spPr/>
        <p:txBody>
          <a:bodyPr/>
          <a:lstStyle/>
          <a:p>
            <a:r>
              <a:rPr lang="en-US" dirty="0">
                <a:solidFill>
                  <a:schemeClr val="accent1">
                    <a:lumMod val="60000"/>
                    <a:lumOff val="40000"/>
                  </a:schemeClr>
                </a:solidFill>
              </a:rPr>
              <a:t>The Green Revolution  </a:t>
            </a:r>
            <a:r>
              <a:rPr lang="en-US" dirty="0"/>
              <a:t>During the 1960s, mechanized farming using new crop varieties sought to increase and diversify crop yields in developing countries. </a:t>
            </a:r>
            <a:endParaRPr lang="en-US" dirty="0" smtClean="0"/>
          </a:p>
          <a:p>
            <a:r>
              <a:rPr lang="en-US" dirty="0"/>
              <a:t>As a result, India’s wheat and rice production has increased. </a:t>
            </a:r>
          </a:p>
          <a:p>
            <a:endParaRPr lang="en-US" dirty="0"/>
          </a:p>
        </p:txBody>
      </p:sp>
    </p:spTree>
    <p:extLst>
      <p:ext uri="{BB962C8B-B14F-4D97-AF65-F5344CB8AC3E}">
        <p14:creationId xmlns:p14="http://schemas.microsoft.com/office/powerpoint/2010/main" val="998785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 Asian Crops</a:t>
            </a:r>
            <a:endParaRPr lang="en-US" dirty="0"/>
          </a:p>
        </p:txBody>
      </p:sp>
      <p:sp>
        <p:nvSpPr>
          <p:cNvPr id="3" name="Content Placeholder 2"/>
          <p:cNvSpPr>
            <a:spLocks noGrp="1"/>
          </p:cNvSpPr>
          <p:nvPr>
            <p:ph sz="quarter" idx="1"/>
          </p:nvPr>
        </p:nvSpPr>
        <p:spPr/>
        <p:txBody>
          <a:bodyPr/>
          <a:lstStyle/>
          <a:p>
            <a:endParaRPr lang="en-US" dirty="0"/>
          </a:p>
        </p:txBody>
      </p:sp>
      <p:grpSp>
        <p:nvGrpSpPr>
          <p:cNvPr id="4" name="Group 29"/>
          <p:cNvGrpSpPr>
            <a:grpSpLocks/>
          </p:cNvGrpSpPr>
          <p:nvPr/>
        </p:nvGrpSpPr>
        <p:grpSpPr bwMode="auto">
          <a:xfrm>
            <a:off x="2844800" y="1285875"/>
            <a:ext cx="4991100" cy="4962525"/>
            <a:chOff x="1792" y="810"/>
            <a:chExt cx="3144" cy="3126"/>
          </a:xfrm>
        </p:grpSpPr>
        <p:pic>
          <p:nvPicPr>
            <p:cNvPr id="5" name="Picture 27" descr="p612_W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 y="810"/>
              <a:ext cx="2177" cy="31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8" descr="p-612_L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4" y="1020"/>
              <a:ext cx="1152" cy="115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0887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GWG612W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Mining and Fishing</a:t>
            </a:r>
            <a:endParaRPr lang="en-US" dirty="0"/>
          </a:p>
        </p:txBody>
      </p:sp>
      <p:sp>
        <p:nvSpPr>
          <p:cNvPr id="3" name="Content Placeholder 2"/>
          <p:cNvSpPr>
            <a:spLocks noGrp="1"/>
          </p:cNvSpPr>
          <p:nvPr>
            <p:ph sz="quarter" idx="1"/>
          </p:nvPr>
        </p:nvSpPr>
        <p:spPr/>
        <p:txBody>
          <a:bodyPr/>
          <a:lstStyle/>
          <a:p>
            <a:r>
              <a:rPr lang="en-US" dirty="0">
                <a:solidFill>
                  <a:schemeClr val="accent1">
                    <a:lumMod val="60000"/>
                    <a:lumOff val="40000"/>
                  </a:schemeClr>
                </a:solidFill>
              </a:rPr>
              <a:t>Mineral Wealth</a:t>
            </a:r>
            <a:r>
              <a:rPr lang="en-US" dirty="0"/>
              <a:t>  Iron ore, low-grade coal, bauxite, and copper are mined in India. </a:t>
            </a:r>
            <a:endParaRPr lang="en-US" dirty="0" smtClean="0"/>
          </a:p>
          <a:p>
            <a:r>
              <a:rPr lang="en-US" dirty="0"/>
              <a:t>Graphite is mined in Sri Lanka. </a:t>
            </a:r>
          </a:p>
          <a:p>
            <a:r>
              <a:rPr lang="en-US" dirty="0"/>
              <a:t>Pakistan and India have some oil reserves. </a:t>
            </a:r>
          </a:p>
          <a:p>
            <a:r>
              <a:rPr lang="en-US" dirty="0"/>
              <a:t>Pakistan and Bangladesh have rich natural gas reserves. </a:t>
            </a:r>
            <a:endParaRPr lang="en-US" dirty="0" smtClean="0"/>
          </a:p>
          <a:p>
            <a:r>
              <a:rPr lang="en-US" dirty="0">
                <a:solidFill>
                  <a:schemeClr val="accent1">
                    <a:lumMod val="60000"/>
                    <a:lumOff val="40000"/>
                  </a:schemeClr>
                </a:solidFill>
              </a:rPr>
              <a:t>Fishing</a:t>
            </a:r>
            <a:r>
              <a:rPr lang="en-US" dirty="0"/>
              <a:t>  Fish is a staple food in South Asia. Several South Asian countries </a:t>
            </a:r>
            <a:r>
              <a:rPr lang="en-US" dirty="0" smtClean="0"/>
              <a:t>also </a:t>
            </a:r>
            <a:r>
              <a:rPr lang="en-US" dirty="0"/>
              <a:t>export fish. </a:t>
            </a:r>
            <a:endParaRPr lang="en-US" dirty="0" smtClean="0"/>
          </a:p>
          <a:p>
            <a:r>
              <a:rPr lang="en-US" dirty="0"/>
              <a:t>The Indian government has begun </a:t>
            </a:r>
            <a:r>
              <a:rPr lang="en-US" dirty="0" smtClean="0"/>
              <a:t>to </a:t>
            </a:r>
            <a:r>
              <a:rPr lang="en-US" dirty="0"/>
              <a:t>support deep-sea fishing on a large scale. </a:t>
            </a:r>
          </a:p>
          <a:p>
            <a:endParaRPr lang="en-US" dirty="0"/>
          </a:p>
          <a:p>
            <a:endParaRPr lang="en-US" dirty="0"/>
          </a:p>
        </p:txBody>
      </p:sp>
    </p:spTree>
    <p:extLst>
      <p:ext uri="{BB962C8B-B14F-4D97-AF65-F5344CB8AC3E}">
        <p14:creationId xmlns:p14="http://schemas.microsoft.com/office/powerpoint/2010/main" val="2435544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 Asian Industries</a:t>
            </a:r>
            <a:endParaRPr lang="en-US" dirty="0"/>
          </a:p>
        </p:txBody>
      </p:sp>
      <p:sp>
        <p:nvSpPr>
          <p:cNvPr id="3" name="Content Placeholder 2"/>
          <p:cNvSpPr>
            <a:spLocks noGrp="1"/>
          </p:cNvSpPr>
          <p:nvPr>
            <p:ph sz="quarter" idx="1"/>
          </p:nvPr>
        </p:nvSpPr>
        <p:spPr/>
        <p:txBody>
          <a:bodyPr/>
          <a:lstStyle/>
          <a:p>
            <a:r>
              <a:rPr lang="en-US" dirty="0">
                <a:solidFill>
                  <a:schemeClr val="accent1">
                    <a:lumMod val="60000"/>
                    <a:lumOff val="40000"/>
                  </a:schemeClr>
                </a:solidFill>
              </a:rPr>
              <a:t>India’s Evolving Economy  </a:t>
            </a:r>
            <a:r>
              <a:rPr lang="en-US" dirty="0"/>
              <a:t>After independence India carried out socialist policies that set economic goals and closely regulated private industry. </a:t>
            </a:r>
            <a:endParaRPr lang="en-US" dirty="0" smtClean="0"/>
          </a:p>
          <a:p>
            <a:r>
              <a:rPr lang="en-US" dirty="0"/>
              <a:t>India’s government also preferred to </a:t>
            </a:r>
            <a:r>
              <a:rPr lang="en-US" dirty="0" smtClean="0"/>
              <a:t>be </a:t>
            </a:r>
            <a:r>
              <a:rPr lang="en-US" dirty="0"/>
              <a:t>economically self-sufficient, discouraging foreign investment. </a:t>
            </a:r>
          </a:p>
          <a:p>
            <a:r>
              <a:rPr lang="en-US" dirty="0"/>
              <a:t>Short-term success was followed by </a:t>
            </a:r>
            <a:r>
              <a:rPr lang="en-US" dirty="0" smtClean="0"/>
              <a:t>a </a:t>
            </a:r>
            <a:r>
              <a:rPr lang="en-US" dirty="0"/>
              <a:t>slowdown.</a:t>
            </a:r>
          </a:p>
          <a:p>
            <a:r>
              <a:rPr lang="en-US" dirty="0"/>
              <a:t>During the 1980s, India began welcoming foreign companies and investors. </a:t>
            </a:r>
            <a:endParaRPr lang="en-US" dirty="0" smtClean="0"/>
          </a:p>
          <a:p>
            <a:r>
              <a:rPr lang="en-US" dirty="0"/>
              <a:t>In 1991, India began moving toward </a:t>
            </a:r>
            <a:r>
              <a:rPr lang="en-US" dirty="0" smtClean="0"/>
              <a:t>a </a:t>
            </a:r>
            <a:r>
              <a:rPr lang="en-US" dirty="0"/>
              <a:t>free market economy.</a:t>
            </a:r>
          </a:p>
          <a:p>
            <a:endParaRPr lang="en-US" dirty="0"/>
          </a:p>
        </p:txBody>
      </p:sp>
    </p:spTree>
    <p:extLst>
      <p:ext uri="{BB962C8B-B14F-4D97-AF65-F5344CB8AC3E}">
        <p14:creationId xmlns:p14="http://schemas.microsoft.com/office/powerpoint/2010/main" val="708043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 Asian Industries</a:t>
            </a:r>
            <a:endParaRPr lang="en-US" dirty="0"/>
          </a:p>
        </p:txBody>
      </p:sp>
      <p:sp>
        <p:nvSpPr>
          <p:cNvPr id="3" name="Content Placeholder 2"/>
          <p:cNvSpPr>
            <a:spLocks noGrp="1"/>
          </p:cNvSpPr>
          <p:nvPr>
            <p:ph sz="quarter" idx="1"/>
          </p:nvPr>
        </p:nvSpPr>
        <p:spPr/>
        <p:txBody>
          <a:bodyPr/>
          <a:lstStyle/>
          <a:p>
            <a:r>
              <a:rPr lang="en-US" dirty="0">
                <a:solidFill>
                  <a:schemeClr val="accent1">
                    <a:lumMod val="60000"/>
                    <a:lumOff val="40000"/>
                  </a:schemeClr>
                </a:solidFill>
              </a:rPr>
              <a:t>Light Industry  </a:t>
            </a:r>
            <a:r>
              <a:rPr lang="en-US" dirty="0"/>
              <a:t>Textile production is a major light industry in South Asia. </a:t>
            </a:r>
            <a:endParaRPr lang="en-US" dirty="0" smtClean="0"/>
          </a:p>
          <a:p>
            <a:r>
              <a:rPr lang="en-US" dirty="0"/>
              <a:t>Thirty-eight million Indians work in the textile industry, producing cotton, silk, and wool fabrics and garments</a:t>
            </a:r>
            <a:r>
              <a:rPr lang="en-US" dirty="0" smtClean="0"/>
              <a:t>.</a:t>
            </a:r>
          </a:p>
          <a:p>
            <a:pPr lvl="1"/>
            <a:r>
              <a:rPr lang="en-US" dirty="0"/>
              <a:t>Many light industries employ workers in their homes. </a:t>
            </a:r>
          </a:p>
          <a:p>
            <a:pPr lvl="1"/>
            <a:r>
              <a:rPr lang="en-US" dirty="0"/>
              <a:t>These South Asian cottage industries produce fabrics, shoes, jewelry, wood carvings, and pottery. </a:t>
            </a:r>
            <a:endParaRPr lang="en-US" dirty="0" smtClean="0"/>
          </a:p>
          <a:p>
            <a:pPr lvl="1"/>
            <a:r>
              <a:rPr lang="en-US" dirty="0"/>
              <a:t>Mohandas Gandhi, the leader of India’s independence movement, chose the spinning wheel as the symbol of the </a:t>
            </a:r>
            <a:br>
              <a:rPr lang="en-US" dirty="0"/>
            </a:br>
            <a:r>
              <a:rPr lang="en-US" dirty="0"/>
              <a:t>strength India could draw from its </a:t>
            </a:r>
            <a:r>
              <a:rPr lang="en-US" dirty="0" smtClean="0">
                <a:solidFill>
                  <a:srgbClr val="00B050"/>
                </a:solidFill>
              </a:rPr>
              <a:t>cottage </a:t>
            </a:r>
            <a:r>
              <a:rPr lang="en-US" dirty="0">
                <a:solidFill>
                  <a:srgbClr val="00B050"/>
                </a:solidFill>
              </a:rPr>
              <a:t>industries.</a:t>
            </a:r>
          </a:p>
          <a:p>
            <a:pPr lvl="1"/>
            <a:endParaRPr lang="en-US" dirty="0"/>
          </a:p>
          <a:p>
            <a:pPr lvl="1"/>
            <a:endParaRPr lang="en-US" dirty="0"/>
          </a:p>
        </p:txBody>
      </p:sp>
    </p:spTree>
    <p:extLst>
      <p:ext uri="{BB962C8B-B14F-4D97-AF65-F5344CB8AC3E}">
        <p14:creationId xmlns:p14="http://schemas.microsoft.com/office/powerpoint/2010/main" val="3730159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 Asian Industries</a:t>
            </a:r>
            <a:endParaRPr lang="en-US" dirty="0"/>
          </a:p>
        </p:txBody>
      </p:sp>
      <p:sp>
        <p:nvSpPr>
          <p:cNvPr id="3" name="Content Placeholder 2"/>
          <p:cNvSpPr>
            <a:spLocks noGrp="1"/>
          </p:cNvSpPr>
          <p:nvPr>
            <p:ph sz="quarter" idx="1"/>
          </p:nvPr>
        </p:nvSpPr>
        <p:spPr/>
        <p:txBody>
          <a:bodyPr/>
          <a:lstStyle/>
          <a:p>
            <a:endParaRPr lang="en-US" dirty="0"/>
          </a:p>
        </p:txBody>
      </p:sp>
      <p:grpSp>
        <p:nvGrpSpPr>
          <p:cNvPr id="4" name="Group 22"/>
          <p:cNvGrpSpPr>
            <a:grpSpLocks/>
          </p:cNvGrpSpPr>
          <p:nvPr/>
        </p:nvGrpSpPr>
        <p:grpSpPr bwMode="auto">
          <a:xfrm>
            <a:off x="2346325" y="1285875"/>
            <a:ext cx="6051550" cy="5043488"/>
            <a:chOff x="1478" y="810"/>
            <a:chExt cx="3812" cy="3177"/>
          </a:xfrm>
        </p:grpSpPr>
        <p:pic>
          <p:nvPicPr>
            <p:cNvPr id="5" name="Picture 19" descr="p-615_W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8" y="810"/>
              <a:ext cx="3812" cy="30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1" descr="p-615_L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1" y="2832"/>
              <a:ext cx="1152" cy="115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6160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GWG615W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 Asian Industries</a:t>
            </a:r>
            <a:endParaRPr lang="en-US" dirty="0"/>
          </a:p>
        </p:txBody>
      </p:sp>
      <p:sp>
        <p:nvSpPr>
          <p:cNvPr id="3" name="Content Placeholder 2"/>
          <p:cNvSpPr>
            <a:spLocks noGrp="1"/>
          </p:cNvSpPr>
          <p:nvPr>
            <p:ph sz="quarter" idx="1"/>
          </p:nvPr>
        </p:nvSpPr>
        <p:spPr/>
        <p:txBody>
          <a:bodyPr/>
          <a:lstStyle/>
          <a:p>
            <a:r>
              <a:rPr lang="en-US" dirty="0">
                <a:solidFill>
                  <a:srgbClr val="FFC000"/>
                </a:solidFill>
              </a:rPr>
              <a:t>Heavy Industry  </a:t>
            </a:r>
            <a:r>
              <a:rPr lang="en-US" dirty="0"/>
              <a:t>Heavy industries in South Asia produce iron, steel, cement, and heavy machinery. </a:t>
            </a:r>
            <a:endParaRPr lang="en-US" dirty="0" smtClean="0"/>
          </a:p>
          <a:p>
            <a:r>
              <a:rPr lang="en-US" dirty="0"/>
              <a:t>India, Pakistan, and Bangladesh also run a program in which old ships from all over the world are recycled. </a:t>
            </a:r>
          </a:p>
          <a:p>
            <a:r>
              <a:rPr lang="en-US" dirty="0"/>
              <a:t>The ships are broken down into pieces, and their parts are melted down and forged into new iron and steel. </a:t>
            </a:r>
          </a:p>
          <a:p>
            <a:endParaRPr lang="en-US" dirty="0"/>
          </a:p>
        </p:txBody>
      </p:sp>
    </p:spTree>
    <p:extLst>
      <p:ext uri="{BB962C8B-B14F-4D97-AF65-F5344CB8AC3E}">
        <p14:creationId xmlns:p14="http://schemas.microsoft.com/office/powerpoint/2010/main" val="3643910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 Asian Industries</a:t>
            </a:r>
            <a:endParaRPr lang="en-US" dirty="0"/>
          </a:p>
        </p:txBody>
      </p:sp>
      <p:sp>
        <p:nvSpPr>
          <p:cNvPr id="3" name="Content Placeholder 2"/>
          <p:cNvSpPr>
            <a:spLocks noGrp="1"/>
          </p:cNvSpPr>
          <p:nvPr>
            <p:ph sz="quarter" idx="1"/>
          </p:nvPr>
        </p:nvSpPr>
        <p:spPr/>
        <p:txBody>
          <a:bodyPr/>
          <a:lstStyle/>
          <a:p>
            <a:r>
              <a:rPr lang="en-US" dirty="0">
                <a:solidFill>
                  <a:srgbClr val="FFC000"/>
                </a:solidFill>
              </a:rPr>
              <a:t>Service Industries  </a:t>
            </a:r>
            <a:r>
              <a:rPr lang="en-US" dirty="0"/>
              <a:t>More and more South Asians, especially Indians and Pakistanis, work in service industries such as transportation, banking, and administration</a:t>
            </a:r>
            <a:r>
              <a:rPr lang="en-US" dirty="0" smtClean="0"/>
              <a:t>.</a:t>
            </a:r>
          </a:p>
          <a:p>
            <a:r>
              <a:rPr lang="en-US" dirty="0">
                <a:solidFill>
                  <a:srgbClr val="FFC000"/>
                </a:solidFill>
              </a:rPr>
              <a:t>The High-Technology Sector</a:t>
            </a:r>
            <a:r>
              <a:rPr lang="en-US" dirty="0"/>
              <a:t>  The high-technology industry has grown rapidly in South Asia. </a:t>
            </a:r>
          </a:p>
          <a:p>
            <a:r>
              <a:rPr lang="en-US" dirty="0"/>
              <a:t>India, for example, is the world’s second-largest exporter of software, earning $5 billion in software trade with the United States in the year 2000. </a:t>
            </a:r>
          </a:p>
          <a:p>
            <a:endParaRPr lang="en-US" dirty="0"/>
          </a:p>
        </p:txBody>
      </p:sp>
    </p:spTree>
    <p:extLst>
      <p:ext uri="{BB962C8B-B14F-4D97-AF65-F5344CB8AC3E}">
        <p14:creationId xmlns:p14="http://schemas.microsoft.com/office/powerpoint/2010/main" val="1889900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 Asian Industries</a:t>
            </a:r>
            <a:endParaRPr lang="en-US" dirty="0"/>
          </a:p>
        </p:txBody>
      </p:sp>
      <p:sp>
        <p:nvSpPr>
          <p:cNvPr id="3" name="Content Placeholder 2"/>
          <p:cNvSpPr>
            <a:spLocks noGrp="1"/>
          </p:cNvSpPr>
          <p:nvPr>
            <p:ph sz="quarter" idx="1"/>
          </p:nvPr>
        </p:nvSpPr>
        <p:spPr/>
        <p:txBody>
          <a:bodyPr/>
          <a:lstStyle/>
          <a:p>
            <a:endParaRPr lang="en-US" dirty="0"/>
          </a:p>
        </p:txBody>
      </p:sp>
      <p:grpSp>
        <p:nvGrpSpPr>
          <p:cNvPr id="4" name="Group 21"/>
          <p:cNvGrpSpPr>
            <a:grpSpLocks/>
          </p:cNvGrpSpPr>
          <p:nvPr/>
        </p:nvGrpSpPr>
        <p:grpSpPr bwMode="auto">
          <a:xfrm>
            <a:off x="2144713" y="1309688"/>
            <a:ext cx="6802437" cy="4943475"/>
            <a:chOff x="1351" y="825"/>
            <a:chExt cx="4285" cy="3114"/>
          </a:xfrm>
        </p:grpSpPr>
        <p:pic>
          <p:nvPicPr>
            <p:cNvPr id="5" name="Picture 19" descr="p-616_W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 y="825"/>
              <a:ext cx="4284" cy="29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0" descr="p-616_L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1" y="2784"/>
              <a:ext cx="1152" cy="115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1243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GWG616W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Objectives</a:t>
            </a:r>
            <a:endParaRPr lang="en-US" dirty="0"/>
          </a:p>
        </p:txBody>
      </p:sp>
      <p:sp>
        <p:nvSpPr>
          <p:cNvPr id="3" name="Content Placeholder 2"/>
          <p:cNvSpPr>
            <a:spLocks noGrp="1"/>
          </p:cNvSpPr>
          <p:nvPr>
            <p:ph sz="quarter" idx="1"/>
          </p:nvPr>
        </p:nvSpPr>
        <p:spPr/>
        <p:txBody>
          <a:bodyPr/>
          <a:lstStyle/>
          <a:p>
            <a:r>
              <a:rPr lang="en-US" dirty="0"/>
              <a:t>Identify the key economic activities of South Asia. </a:t>
            </a:r>
            <a:endParaRPr lang="en-US" dirty="0" smtClean="0"/>
          </a:p>
          <a:p>
            <a:r>
              <a:rPr lang="en-US" dirty="0"/>
              <a:t>Discuss the major environmental and social challenges the region faces.</a:t>
            </a:r>
          </a:p>
          <a:p>
            <a:endParaRPr lang="en-US" dirty="0"/>
          </a:p>
        </p:txBody>
      </p:sp>
    </p:spTree>
    <p:extLst>
      <p:ext uri="{BB962C8B-B14F-4D97-AF65-F5344CB8AC3E}">
        <p14:creationId xmlns:p14="http://schemas.microsoft.com/office/powerpoint/2010/main" val="22295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Tourism</a:t>
            </a:r>
            <a:endParaRPr lang="en-US" dirty="0"/>
          </a:p>
        </p:txBody>
      </p:sp>
      <p:sp>
        <p:nvSpPr>
          <p:cNvPr id="3" name="Content Placeholder 2"/>
          <p:cNvSpPr>
            <a:spLocks noGrp="1"/>
          </p:cNvSpPr>
          <p:nvPr>
            <p:ph sz="quarter" idx="1"/>
          </p:nvPr>
        </p:nvSpPr>
        <p:spPr/>
        <p:txBody>
          <a:bodyPr>
            <a:normAutofit/>
          </a:bodyPr>
          <a:lstStyle/>
          <a:p>
            <a:r>
              <a:rPr lang="en-US" dirty="0"/>
              <a:t>South Asian countries draw millions of foreign visitors each year. </a:t>
            </a:r>
            <a:endParaRPr lang="en-US" dirty="0" smtClean="0"/>
          </a:p>
          <a:p>
            <a:r>
              <a:rPr lang="en-US" dirty="0"/>
              <a:t>In recent years, border disputes and ethnic and tribal conflicts have discouraged many tourists from visiting South Asia. </a:t>
            </a:r>
          </a:p>
          <a:p>
            <a:r>
              <a:rPr lang="en-US" dirty="0"/>
              <a:t>Some countries restrict tourism for environmental or religious reasons. </a:t>
            </a:r>
          </a:p>
          <a:p>
            <a:r>
              <a:rPr lang="en-US" dirty="0"/>
              <a:t>However, </a:t>
            </a:r>
            <a:r>
              <a:rPr lang="en-US" dirty="0">
                <a:solidFill>
                  <a:srgbClr val="008000"/>
                </a:solidFill>
              </a:rPr>
              <a:t>ecotourism</a:t>
            </a:r>
            <a:r>
              <a:rPr lang="en-US" dirty="0"/>
              <a:t>, which requires visitors to behave responsibly toward </a:t>
            </a:r>
            <a:r>
              <a:rPr lang="en-US" dirty="0" smtClean="0"/>
              <a:t>the </a:t>
            </a:r>
            <a:r>
              <a:rPr lang="en-US" dirty="0"/>
              <a:t>environment, may be a profitable alternative to such restrictions.</a:t>
            </a:r>
          </a:p>
          <a:p>
            <a:endParaRPr lang="en-US" dirty="0"/>
          </a:p>
        </p:txBody>
      </p:sp>
    </p:spTree>
    <p:extLst>
      <p:ext uri="{BB962C8B-B14F-4D97-AF65-F5344CB8AC3E}">
        <p14:creationId xmlns:p14="http://schemas.microsoft.com/office/powerpoint/2010/main" val="2945008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Tourism</a:t>
            </a:r>
            <a:endParaRPr lang="en-US" dirty="0"/>
          </a:p>
        </p:txBody>
      </p:sp>
      <p:sp>
        <p:nvSpPr>
          <p:cNvPr id="3" name="Content Placeholder 2"/>
          <p:cNvSpPr>
            <a:spLocks noGrp="1"/>
          </p:cNvSpPr>
          <p:nvPr>
            <p:ph sz="quarter" idx="1"/>
          </p:nvPr>
        </p:nvSpPr>
        <p:spPr/>
        <p:txBody>
          <a:bodyPr/>
          <a:lstStyle/>
          <a:p>
            <a:endParaRPr lang="en-US" dirty="0"/>
          </a:p>
        </p:txBody>
      </p:sp>
      <p:grpSp>
        <p:nvGrpSpPr>
          <p:cNvPr id="4" name="Group 20"/>
          <p:cNvGrpSpPr>
            <a:grpSpLocks/>
          </p:cNvGrpSpPr>
          <p:nvPr/>
        </p:nvGrpSpPr>
        <p:grpSpPr bwMode="auto">
          <a:xfrm>
            <a:off x="2835275" y="1298575"/>
            <a:ext cx="5124450" cy="4960938"/>
            <a:chOff x="1786" y="818"/>
            <a:chExt cx="3228" cy="3125"/>
          </a:xfrm>
        </p:grpSpPr>
        <p:pic>
          <p:nvPicPr>
            <p:cNvPr id="5" name="Picture 18" descr="p617_W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6" y="818"/>
              <a:ext cx="2177" cy="31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9" descr="p-617_L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2" y="1019"/>
              <a:ext cx="1152" cy="115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1749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GWG617W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People and their Environment</a:t>
            </a:r>
            <a:endParaRPr lang="en-US" dirty="0"/>
          </a:p>
        </p:txBody>
      </p:sp>
      <p:sp>
        <p:nvSpPr>
          <p:cNvPr id="5" name="Text Placeholder 4"/>
          <p:cNvSpPr>
            <a:spLocks noGrp="1"/>
          </p:cNvSpPr>
          <p:nvPr>
            <p:ph type="body" idx="1"/>
          </p:nvPr>
        </p:nvSpPr>
        <p:spPr/>
        <p:txBody>
          <a:bodyPr/>
          <a:lstStyle/>
          <a:p>
            <a:r>
              <a:rPr lang="en-US" dirty="0" smtClean="0"/>
              <a:t>Section 2</a:t>
            </a:r>
            <a:endParaRPr lang="en-US" dirty="0"/>
          </a:p>
        </p:txBody>
      </p:sp>
    </p:spTree>
    <p:extLst>
      <p:ext uri="{BB962C8B-B14F-4D97-AF65-F5344CB8AC3E}">
        <p14:creationId xmlns:p14="http://schemas.microsoft.com/office/powerpoint/2010/main" val="3279718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sz="quarter" idx="1"/>
          </p:nvPr>
        </p:nvSpPr>
        <p:spPr/>
        <p:txBody>
          <a:bodyPr/>
          <a:lstStyle/>
          <a:p>
            <a:r>
              <a:rPr lang="en-US" dirty="0"/>
              <a:t>Examine how South Asia is handling the complex task of managing its rich natural resources. </a:t>
            </a:r>
            <a:endParaRPr lang="en-US" dirty="0" smtClean="0"/>
          </a:p>
          <a:p>
            <a:r>
              <a:rPr lang="en-US" dirty="0"/>
              <a:t>Describe how seasonal weather patterns present challenges to the region’s economy. </a:t>
            </a:r>
          </a:p>
          <a:p>
            <a:r>
              <a:rPr lang="en-US" dirty="0"/>
              <a:t>Explain how geographic factors impact the political and economic challenges of South Asia’s future.</a:t>
            </a:r>
          </a:p>
          <a:p>
            <a:endParaRPr lang="en-US" dirty="0"/>
          </a:p>
        </p:txBody>
      </p:sp>
    </p:spTree>
    <p:extLst>
      <p:ext uri="{BB962C8B-B14F-4D97-AF65-F5344CB8AC3E}">
        <p14:creationId xmlns:p14="http://schemas.microsoft.com/office/powerpoint/2010/main" val="3409188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to Know</a:t>
            </a:r>
            <a:endParaRPr lang="en-US" dirty="0"/>
          </a:p>
        </p:txBody>
      </p:sp>
      <p:sp>
        <p:nvSpPr>
          <p:cNvPr id="3" name="Content Placeholder 2"/>
          <p:cNvSpPr>
            <a:spLocks noGrp="1"/>
          </p:cNvSpPr>
          <p:nvPr>
            <p:ph sz="quarter" idx="1"/>
          </p:nvPr>
        </p:nvSpPr>
        <p:spPr/>
        <p:txBody>
          <a:bodyPr/>
          <a:lstStyle/>
          <a:p>
            <a:r>
              <a:rPr lang="en-US" dirty="0"/>
              <a:t>poaching </a:t>
            </a:r>
          </a:p>
          <a:p>
            <a:r>
              <a:rPr lang="en-US" dirty="0" err="1"/>
              <a:t>Chipko</a:t>
            </a:r>
            <a:r>
              <a:rPr lang="en-US" dirty="0"/>
              <a:t> </a:t>
            </a:r>
          </a:p>
          <a:p>
            <a:r>
              <a:rPr lang="en-US" dirty="0"/>
              <a:t>nuclear proliferation </a:t>
            </a:r>
          </a:p>
          <a:p>
            <a:r>
              <a:rPr lang="en-US" dirty="0" err="1"/>
              <a:t>Dalits</a:t>
            </a:r>
            <a:endParaRPr lang="en-US" dirty="0"/>
          </a:p>
          <a:p>
            <a:r>
              <a:rPr lang="en-US" dirty="0" smtClean="0"/>
              <a:t>sustainable </a:t>
            </a:r>
            <a:r>
              <a:rPr lang="en-US" dirty="0"/>
              <a:t>development </a:t>
            </a:r>
            <a:endParaRPr lang="en-US" dirty="0" smtClean="0"/>
          </a:p>
          <a:p>
            <a:endParaRPr lang="en-US" dirty="0"/>
          </a:p>
        </p:txBody>
      </p:sp>
    </p:spTree>
    <p:extLst>
      <p:ext uri="{BB962C8B-B14F-4D97-AF65-F5344CB8AC3E}">
        <p14:creationId xmlns:p14="http://schemas.microsoft.com/office/powerpoint/2010/main" val="3619714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Geographic View</a:t>
            </a:r>
            <a:endParaRPr lang="en-US" dirty="0"/>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037446" y="1447800"/>
            <a:ext cx="352630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2820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Geographic Literacy </a:t>
            </a:r>
            <a:endParaRPr lang="en-US" dirty="0"/>
          </a:p>
        </p:txBody>
      </p:sp>
      <p:sp>
        <p:nvSpPr>
          <p:cNvPr id="3" name="Content Placeholder 2"/>
          <p:cNvSpPr>
            <a:spLocks noGrp="1"/>
          </p:cNvSpPr>
          <p:nvPr>
            <p:ph sz="quarter" idx="1"/>
          </p:nvPr>
        </p:nvSpPr>
        <p:spPr/>
        <p:txBody>
          <a:bodyPr/>
          <a:lstStyle/>
          <a:p>
            <a:r>
              <a:rPr lang="en-US" dirty="0"/>
              <a:t>In 1998 India had ten nuclear reactors and another four under construction. Pakistan had only one reactor and was constructing a second. Both countries tested nuclear warheads that same year. The threat of nuclear devastation hangs over continuing conflicts between India and Pakistan.</a:t>
            </a:r>
          </a:p>
          <a:p>
            <a:endParaRPr lang="en-US" dirty="0"/>
          </a:p>
        </p:txBody>
      </p:sp>
    </p:spTree>
    <p:extLst>
      <p:ext uri="{BB962C8B-B14F-4D97-AF65-F5344CB8AC3E}">
        <p14:creationId xmlns:p14="http://schemas.microsoft.com/office/powerpoint/2010/main" val="4198917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Natural Resources</a:t>
            </a:r>
            <a:endParaRPr lang="en-US" dirty="0"/>
          </a:p>
        </p:txBody>
      </p:sp>
      <p:sp>
        <p:nvSpPr>
          <p:cNvPr id="3" name="Content Placeholder 2"/>
          <p:cNvSpPr>
            <a:spLocks noGrp="1"/>
          </p:cNvSpPr>
          <p:nvPr>
            <p:ph sz="quarter" idx="1"/>
          </p:nvPr>
        </p:nvSpPr>
        <p:spPr/>
        <p:txBody>
          <a:bodyPr>
            <a:normAutofit/>
          </a:bodyPr>
          <a:lstStyle/>
          <a:p>
            <a:r>
              <a:rPr lang="en-US" sz="2800" b="1" dirty="0" smtClean="0">
                <a:solidFill>
                  <a:srgbClr val="FFFFBE"/>
                </a:solidFill>
              </a:rPr>
              <a:t>Wildlife</a:t>
            </a:r>
          </a:p>
          <a:p>
            <a:pPr lvl="1"/>
            <a:r>
              <a:rPr lang="en-US" dirty="0"/>
              <a:t>South Asia combines high population density with fragile ecosystems. </a:t>
            </a:r>
          </a:p>
          <a:p>
            <a:pPr lvl="1"/>
            <a:r>
              <a:rPr lang="en-US" dirty="0"/>
              <a:t>South Asian countries try to manage their environments by using their resources at a sustainable rate. </a:t>
            </a:r>
          </a:p>
          <a:p>
            <a:pPr lvl="1"/>
            <a:r>
              <a:rPr lang="en-US" dirty="0"/>
              <a:t>Deforestation and irrigation have reduced the habitats of elephants, water buffalo, crocodiles, tigers, and other wild animals. </a:t>
            </a:r>
          </a:p>
          <a:p>
            <a:pPr lvl="1"/>
            <a:r>
              <a:rPr lang="en-US" dirty="0"/>
              <a:t>Governments are creating wildlife reserves and restricting logging in an effort to help preserve the animals.</a:t>
            </a:r>
          </a:p>
          <a:p>
            <a:pPr lvl="1"/>
            <a:endParaRPr lang="en-US" b="1" dirty="0"/>
          </a:p>
        </p:txBody>
      </p:sp>
    </p:spTree>
    <p:extLst>
      <p:ext uri="{BB962C8B-B14F-4D97-AF65-F5344CB8AC3E}">
        <p14:creationId xmlns:p14="http://schemas.microsoft.com/office/powerpoint/2010/main" val="3229356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Natural Resources</a:t>
            </a:r>
            <a:endParaRPr lang="en-US" dirty="0"/>
          </a:p>
        </p:txBody>
      </p:sp>
      <p:sp>
        <p:nvSpPr>
          <p:cNvPr id="3" name="Content Placeholder 2"/>
          <p:cNvSpPr>
            <a:spLocks noGrp="1"/>
          </p:cNvSpPr>
          <p:nvPr>
            <p:ph sz="quarter" idx="1"/>
          </p:nvPr>
        </p:nvSpPr>
        <p:spPr/>
        <p:txBody>
          <a:bodyPr/>
          <a:lstStyle/>
          <a:p>
            <a:endParaRPr lang="en-US" dirty="0"/>
          </a:p>
        </p:txBody>
      </p:sp>
      <p:grpSp>
        <p:nvGrpSpPr>
          <p:cNvPr id="4" name="Group 23"/>
          <p:cNvGrpSpPr>
            <a:grpSpLocks/>
          </p:cNvGrpSpPr>
          <p:nvPr/>
        </p:nvGrpSpPr>
        <p:grpSpPr bwMode="auto">
          <a:xfrm>
            <a:off x="2124075" y="1312863"/>
            <a:ext cx="6810375" cy="4906962"/>
            <a:chOff x="1338" y="827"/>
            <a:chExt cx="4290" cy="3091"/>
          </a:xfrm>
        </p:grpSpPr>
        <p:pic>
          <p:nvPicPr>
            <p:cNvPr id="5" name="Picture 21" descr="p-619_W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 y="827"/>
              <a:ext cx="4290" cy="29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2" descr="p-619_L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 y="2850"/>
              <a:ext cx="1065" cy="106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9508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GWG619W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Natural Resources</a:t>
            </a:r>
            <a:endParaRPr lang="en-US" dirty="0"/>
          </a:p>
        </p:txBody>
      </p:sp>
      <p:sp>
        <p:nvSpPr>
          <p:cNvPr id="3" name="Content Placeholder 2"/>
          <p:cNvSpPr>
            <a:spLocks noGrp="1"/>
          </p:cNvSpPr>
          <p:nvPr>
            <p:ph sz="quarter" idx="1"/>
          </p:nvPr>
        </p:nvSpPr>
        <p:spPr/>
        <p:txBody>
          <a:bodyPr/>
          <a:lstStyle/>
          <a:p>
            <a:r>
              <a:rPr lang="en-US" dirty="0">
                <a:solidFill>
                  <a:srgbClr val="FFC000"/>
                </a:solidFill>
              </a:rPr>
              <a:t>Water</a:t>
            </a:r>
            <a:r>
              <a:rPr lang="en-US" dirty="0"/>
              <a:t>  Much of South Asia’s population has limited access to </a:t>
            </a:r>
            <a:r>
              <a:rPr lang="en-US" dirty="0" smtClean="0"/>
              <a:t>clean </a:t>
            </a:r>
            <a:r>
              <a:rPr lang="en-US" dirty="0"/>
              <a:t>water</a:t>
            </a:r>
            <a:r>
              <a:rPr lang="en-US" dirty="0" smtClean="0"/>
              <a:t>.</a:t>
            </a:r>
          </a:p>
          <a:p>
            <a:r>
              <a:rPr lang="en-US" dirty="0"/>
              <a:t>For example, 80 percent of India’s population has no access to sanitation facilities. </a:t>
            </a:r>
          </a:p>
          <a:p>
            <a:r>
              <a:rPr lang="en-US" dirty="0"/>
              <a:t>Under such conditions, untreated sewage pollutes water supplies that people depend on for normal daily use. </a:t>
            </a:r>
          </a:p>
          <a:p>
            <a:endParaRPr lang="en-US" dirty="0"/>
          </a:p>
        </p:txBody>
      </p:sp>
    </p:spTree>
    <p:extLst>
      <p:ext uri="{BB962C8B-B14F-4D97-AF65-F5344CB8AC3E}">
        <p14:creationId xmlns:p14="http://schemas.microsoft.com/office/powerpoint/2010/main" val="3107752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Living in South Asia</a:t>
            </a:r>
            <a:endParaRPr lang="en-US" dirty="0"/>
          </a:p>
        </p:txBody>
      </p:sp>
      <p:sp>
        <p:nvSpPr>
          <p:cNvPr id="5" name="Text Placeholder 4"/>
          <p:cNvSpPr>
            <a:spLocks noGrp="1"/>
          </p:cNvSpPr>
          <p:nvPr>
            <p:ph type="body" idx="1"/>
          </p:nvPr>
        </p:nvSpPr>
        <p:spPr/>
        <p:txBody>
          <a:bodyPr/>
          <a:lstStyle/>
          <a:p>
            <a:r>
              <a:rPr lang="en-US" dirty="0" smtClean="0"/>
              <a:t>Section 1</a:t>
            </a:r>
            <a:endParaRPr lang="en-US" dirty="0"/>
          </a:p>
        </p:txBody>
      </p:sp>
    </p:spTree>
    <p:extLst>
      <p:ext uri="{BB962C8B-B14F-4D97-AF65-F5344CB8AC3E}">
        <p14:creationId xmlns:p14="http://schemas.microsoft.com/office/powerpoint/2010/main" val="2983709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Natural Resources</a:t>
            </a:r>
            <a:endParaRPr lang="en-US" dirty="0"/>
          </a:p>
        </p:txBody>
      </p:sp>
      <p:sp>
        <p:nvSpPr>
          <p:cNvPr id="3" name="Content Placeholder 2"/>
          <p:cNvSpPr>
            <a:spLocks noGrp="1"/>
          </p:cNvSpPr>
          <p:nvPr>
            <p:ph sz="quarter" idx="1"/>
          </p:nvPr>
        </p:nvSpPr>
        <p:spPr/>
        <p:txBody>
          <a:bodyPr/>
          <a:lstStyle/>
          <a:p>
            <a:r>
              <a:rPr lang="en-US" dirty="0">
                <a:solidFill>
                  <a:srgbClr val="FFC000"/>
                </a:solidFill>
              </a:rPr>
              <a:t>The Narmada River Dilemma  </a:t>
            </a:r>
            <a:r>
              <a:rPr lang="en-US" dirty="0"/>
              <a:t>South Asian countries have built dams to provide hydroelectricity and to help areas that suffer from drought. </a:t>
            </a:r>
            <a:endParaRPr lang="en-US" dirty="0" smtClean="0"/>
          </a:p>
          <a:p>
            <a:r>
              <a:rPr lang="en-US" dirty="0"/>
              <a:t>Dams, however, also trap silt and bacteria and often flood the areas where they are built. </a:t>
            </a:r>
          </a:p>
          <a:p>
            <a:r>
              <a:rPr lang="en-US" dirty="0"/>
              <a:t>Building a dam across India’s Narmada River would irrigate millions of acres of arid land and provide hydroelectric </a:t>
            </a:r>
            <a:br>
              <a:rPr lang="en-US" dirty="0"/>
            </a:br>
            <a:r>
              <a:rPr lang="en-US" dirty="0"/>
              <a:t>power</a:t>
            </a:r>
            <a:r>
              <a:rPr lang="en-US" dirty="0" smtClean="0"/>
              <a:t>.</a:t>
            </a:r>
          </a:p>
          <a:p>
            <a:r>
              <a:rPr lang="en-US" dirty="0"/>
              <a:t>However, it also would force the removal of nearby farmers from their villages.</a:t>
            </a:r>
          </a:p>
          <a:p>
            <a:endParaRPr lang="en-US" dirty="0"/>
          </a:p>
          <a:p>
            <a:endParaRPr lang="en-US" dirty="0"/>
          </a:p>
        </p:txBody>
      </p:sp>
    </p:spTree>
    <p:extLst>
      <p:ext uri="{BB962C8B-B14F-4D97-AF65-F5344CB8AC3E}">
        <p14:creationId xmlns:p14="http://schemas.microsoft.com/office/powerpoint/2010/main" val="85064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Natural Resources</a:t>
            </a:r>
            <a:endParaRPr lang="en-US" dirty="0"/>
          </a:p>
        </p:txBody>
      </p:sp>
      <p:sp>
        <p:nvSpPr>
          <p:cNvPr id="3" name="Content Placeholder 2"/>
          <p:cNvSpPr>
            <a:spLocks noGrp="1"/>
          </p:cNvSpPr>
          <p:nvPr>
            <p:ph sz="quarter" idx="1"/>
          </p:nvPr>
        </p:nvSpPr>
        <p:spPr/>
        <p:txBody>
          <a:bodyPr/>
          <a:lstStyle/>
          <a:p>
            <a:endParaRPr lang="en-US" dirty="0"/>
          </a:p>
        </p:txBody>
      </p:sp>
      <p:grpSp>
        <p:nvGrpSpPr>
          <p:cNvPr id="4" name="Group 21"/>
          <p:cNvGrpSpPr>
            <a:grpSpLocks/>
          </p:cNvGrpSpPr>
          <p:nvPr/>
        </p:nvGrpSpPr>
        <p:grpSpPr bwMode="auto">
          <a:xfrm>
            <a:off x="2143125" y="1371600"/>
            <a:ext cx="6810375" cy="4751388"/>
            <a:chOff x="1350" y="864"/>
            <a:chExt cx="4290" cy="2993"/>
          </a:xfrm>
        </p:grpSpPr>
        <p:pic>
          <p:nvPicPr>
            <p:cNvPr id="5" name="Picture 19" descr="p-620_W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0" y="864"/>
              <a:ext cx="4290" cy="29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0" descr="p-620_L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8" y="1062"/>
              <a:ext cx="1152" cy="115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5545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GWG620W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Natural Resources</a:t>
            </a:r>
            <a:endParaRPr lang="en-US" dirty="0"/>
          </a:p>
        </p:txBody>
      </p:sp>
      <p:sp>
        <p:nvSpPr>
          <p:cNvPr id="4" name="Content Placeholder 3"/>
          <p:cNvSpPr>
            <a:spLocks noGrp="1"/>
          </p:cNvSpPr>
          <p:nvPr>
            <p:ph sz="quarter" idx="1"/>
          </p:nvPr>
        </p:nvSpPr>
        <p:spPr/>
        <p:txBody>
          <a:bodyPr/>
          <a:lstStyle/>
          <a:p>
            <a:r>
              <a:rPr lang="en-US" dirty="0">
                <a:solidFill>
                  <a:srgbClr val="FFC000"/>
                </a:solidFill>
              </a:rPr>
              <a:t>Forests</a:t>
            </a:r>
            <a:r>
              <a:rPr lang="en-US" dirty="0"/>
              <a:t>  Commercial logging has destroyed many of South Asia’s old-growth forests. </a:t>
            </a:r>
            <a:endParaRPr lang="en-US" dirty="0" smtClean="0"/>
          </a:p>
          <a:p>
            <a:r>
              <a:rPr lang="en-US" dirty="0"/>
              <a:t>Slash-and-burn agriculture also has contributed to the damage. </a:t>
            </a:r>
          </a:p>
          <a:p>
            <a:r>
              <a:rPr lang="en-US" dirty="0"/>
              <a:t>The loss of forests contributes to higher temperatures, erosion, and loss of agricultural productivity. </a:t>
            </a:r>
          </a:p>
          <a:p>
            <a:r>
              <a:rPr lang="en-US" dirty="0">
                <a:solidFill>
                  <a:srgbClr val="FFC000"/>
                </a:solidFill>
              </a:rPr>
              <a:t>Protecting the Forests  </a:t>
            </a:r>
            <a:r>
              <a:rPr lang="en-US" dirty="0"/>
              <a:t>Reforestation efforts are under way throughout South Asia. </a:t>
            </a:r>
            <a:endParaRPr lang="en-US" dirty="0" smtClean="0"/>
          </a:p>
          <a:p>
            <a:r>
              <a:rPr lang="en-US" dirty="0"/>
              <a:t>Governments have banned logging in some areas, and people are encouraged to plant more trees. </a:t>
            </a:r>
          </a:p>
          <a:p>
            <a:endParaRPr lang="en-US" dirty="0"/>
          </a:p>
        </p:txBody>
      </p:sp>
    </p:spTree>
    <p:extLst>
      <p:ext uri="{BB962C8B-B14F-4D97-AF65-F5344CB8AC3E}">
        <p14:creationId xmlns:p14="http://schemas.microsoft.com/office/powerpoint/2010/main" val="4322831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Seeking Solutions</a:t>
            </a:r>
            <a:endParaRPr lang="en-US" dirty="0"/>
          </a:p>
        </p:txBody>
      </p:sp>
      <p:sp>
        <p:nvSpPr>
          <p:cNvPr id="3" name="Content Placeholder 2"/>
          <p:cNvSpPr>
            <a:spLocks noGrp="1"/>
          </p:cNvSpPr>
          <p:nvPr>
            <p:ph sz="quarter" idx="1"/>
          </p:nvPr>
        </p:nvSpPr>
        <p:spPr>
          <a:xfrm>
            <a:off x="762000" y="1447800"/>
            <a:ext cx="7924800" cy="4876800"/>
          </a:xfrm>
        </p:spPr>
        <p:txBody>
          <a:bodyPr>
            <a:normAutofit lnSpcReduction="10000"/>
          </a:bodyPr>
          <a:lstStyle/>
          <a:p>
            <a:r>
              <a:rPr lang="en-US" dirty="0"/>
              <a:t>Scientists are studying ways to combat South Asia’s severe air pollution </a:t>
            </a:r>
            <a:r>
              <a:rPr lang="en-US" dirty="0" smtClean="0"/>
              <a:t>problem</a:t>
            </a:r>
            <a:r>
              <a:rPr lang="en-US" dirty="0"/>
              <a:t>. </a:t>
            </a:r>
            <a:endParaRPr lang="en-US" dirty="0" smtClean="0"/>
          </a:p>
          <a:p>
            <a:r>
              <a:rPr lang="en-US" dirty="0"/>
              <a:t>Meteorologists using modern technology are working to predict </a:t>
            </a:r>
            <a:r>
              <a:rPr lang="en-US" dirty="0" smtClean="0"/>
              <a:t>the </a:t>
            </a:r>
            <a:r>
              <a:rPr lang="en-US" dirty="0"/>
              <a:t>annual monsoons. </a:t>
            </a:r>
          </a:p>
          <a:p>
            <a:r>
              <a:rPr lang="en-US" dirty="0"/>
              <a:t>Accuracy in predicting the monsoons will help people protect their property and lives from storm damage. </a:t>
            </a:r>
            <a:endParaRPr lang="en-US" dirty="0" smtClean="0"/>
          </a:p>
          <a:p>
            <a:r>
              <a:rPr lang="en-US" dirty="0"/>
              <a:t>Many Bengali people live on islands made of layers of silt floating on the surface of coastal water. </a:t>
            </a:r>
            <a:endParaRPr lang="en-US" dirty="0" smtClean="0"/>
          </a:p>
          <a:p>
            <a:r>
              <a:rPr lang="en-US" dirty="0"/>
              <a:t>In heavy rains these layers break up, and people lose their homes, their possessions, and even their lives. </a:t>
            </a:r>
          </a:p>
          <a:p>
            <a:r>
              <a:rPr lang="en-US" dirty="0"/>
              <a:t>Studies of this erosion may lead to solutions and help save lives. </a:t>
            </a:r>
          </a:p>
          <a:p>
            <a:endParaRPr lang="en-US" dirty="0"/>
          </a:p>
          <a:p>
            <a:endParaRPr lang="en-US" dirty="0"/>
          </a:p>
        </p:txBody>
      </p:sp>
    </p:spTree>
    <p:extLst>
      <p:ext uri="{BB962C8B-B14F-4D97-AF65-F5344CB8AC3E}">
        <p14:creationId xmlns:p14="http://schemas.microsoft.com/office/powerpoint/2010/main" val="36077474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Seeking Solutions</a:t>
            </a:r>
            <a:endParaRPr lang="en-US" dirty="0"/>
          </a:p>
        </p:txBody>
      </p:sp>
      <p:sp>
        <p:nvSpPr>
          <p:cNvPr id="4" name="Content Placeholder 3"/>
          <p:cNvSpPr>
            <a:spLocks noGrp="1"/>
          </p:cNvSpPr>
          <p:nvPr>
            <p:ph sz="quarter" idx="1"/>
          </p:nvPr>
        </p:nvSpPr>
        <p:spPr/>
        <p:txBody>
          <a:bodyPr/>
          <a:lstStyle/>
          <a:p>
            <a:endParaRPr lang="en-US"/>
          </a:p>
        </p:txBody>
      </p:sp>
      <p:grpSp>
        <p:nvGrpSpPr>
          <p:cNvPr id="6" name="Group 21"/>
          <p:cNvGrpSpPr>
            <a:grpSpLocks/>
          </p:cNvGrpSpPr>
          <p:nvPr/>
        </p:nvGrpSpPr>
        <p:grpSpPr bwMode="auto">
          <a:xfrm>
            <a:off x="2124075" y="1314450"/>
            <a:ext cx="6810375" cy="4938713"/>
            <a:chOff x="1338" y="828"/>
            <a:chExt cx="4290" cy="3111"/>
          </a:xfrm>
        </p:grpSpPr>
        <p:pic>
          <p:nvPicPr>
            <p:cNvPr id="7" name="Picture 19" descr="p-621_W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 y="828"/>
              <a:ext cx="4290" cy="29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0" descr="p-621_L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 y="2784"/>
              <a:ext cx="1152" cy="115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2935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GWG621W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 Asia’s Challenges</a:t>
            </a:r>
            <a:endParaRPr lang="en-US" dirty="0"/>
          </a:p>
        </p:txBody>
      </p:sp>
      <p:sp>
        <p:nvSpPr>
          <p:cNvPr id="3" name="Content Placeholder 2"/>
          <p:cNvSpPr>
            <a:spLocks noGrp="1"/>
          </p:cNvSpPr>
          <p:nvPr>
            <p:ph sz="quarter" idx="1"/>
          </p:nvPr>
        </p:nvSpPr>
        <p:spPr/>
        <p:txBody>
          <a:bodyPr>
            <a:normAutofit lnSpcReduction="10000"/>
          </a:bodyPr>
          <a:lstStyle/>
          <a:p>
            <a:r>
              <a:rPr lang="en-US" dirty="0">
                <a:solidFill>
                  <a:srgbClr val="FFC000"/>
                </a:solidFill>
              </a:rPr>
              <a:t>Conflict in Kashmir  </a:t>
            </a:r>
            <a:r>
              <a:rPr lang="en-US" dirty="0"/>
              <a:t>Since 1947, India and Pakistan have fought over control of Kashmir. </a:t>
            </a:r>
            <a:endParaRPr lang="en-US" dirty="0" smtClean="0"/>
          </a:p>
          <a:p>
            <a:r>
              <a:rPr lang="en-US" dirty="0"/>
              <a:t>Both countries have now developed nuclear weapons, the cost of which has diverted much-needed funding from meeting human needs. </a:t>
            </a:r>
          </a:p>
          <a:p>
            <a:r>
              <a:rPr lang="en-US" dirty="0">
                <a:solidFill>
                  <a:srgbClr val="FFC000"/>
                </a:solidFill>
              </a:rPr>
              <a:t>Internal Conflicts  </a:t>
            </a:r>
            <a:r>
              <a:rPr lang="en-US" dirty="0"/>
              <a:t>Sri Lanka has suffered from internal ethnic conflict. </a:t>
            </a:r>
            <a:endParaRPr lang="en-US" dirty="0" smtClean="0"/>
          </a:p>
          <a:p>
            <a:r>
              <a:rPr lang="en-US" dirty="0"/>
              <a:t>India also suffers from the legacy of its ancient system of social classes. </a:t>
            </a:r>
          </a:p>
          <a:p>
            <a:r>
              <a:rPr lang="en-US" dirty="0"/>
              <a:t>People called </a:t>
            </a:r>
            <a:r>
              <a:rPr lang="en-US" dirty="0" err="1"/>
              <a:t>Dalits</a:t>
            </a:r>
            <a:r>
              <a:rPr lang="en-US" dirty="0"/>
              <a:t>, those assigned to the lowest social status, are still denied many opportunities. </a:t>
            </a:r>
          </a:p>
          <a:p>
            <a:endParaRPr lang="en-US" dirty="0"/>
          </a:p>
        </p:txBody>
      </p:sp>
    </p:spTree>
    <p:extLst>
      <p:ext uri="{BB962C8B-B14F-4D97-AF65-F5344CB8AC3E}">
        <p14:creationId xmlns:p14="http://schemas.microsoft.com/office/powerpoint/2010/main" val="16078868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Promise and Possibility</a:t>
            </a:r>
            <a:endParaRPr lang="en-US" dirty="0"/>
          </a:p>
        </p:txBody>
      </p:sp>
      <p:sp>
        <p:nvSpPr>
          <p:cNvPr id="3" name="Content Placeholder 2"/>
          <p:cNvSpPr>
            <a:spLocks noGrp="1"/>
          </p:cNvSpPr>
          <p:nvPr>
            <p:ph sz="quarter" idx="1"/>
          </p:nvPr>
        </p:nvSpPr>
        <p:spPr/>
        <p:txBody>
          <a:bodyPr/>
          <a:lstStyle/>
          <a:p>
            <a:r>
              <a:rPr lang="en-US" dirty="0"/>
              <a:t>South Asia has a history of conflict but also one of tolerance for diversity</a:t>
            </a:r>
            <a:r>
              <a:rPr lang="en-US" dirty="0" smtClean="0"/>
              <a:t>.</a:t>
            </a:r>
          </a:p>
          <a:p>
            <a:r>
              <a:rPr lang="en-US" dirty="0"/>
              <a:t>South Asian countries must reconcile their conflicts in order to prosper.</a:t>
            </a:r>
          </a:p>
          <a:p>
            <a:endParaRPr lang="en-US" dirty="0"/>
          </a:p>
        </p:txBody>
      </p:sp>
    </p:spTree>
    <p:extLst>
      <p:ext uri="{BB962C8B-B14F-4D97-AF65-F5344CB8AC3E}">
        <p14:creationId xmlns:p14="http://schemas.microsoft.com/office/powerpoint/2010/main" val="39316098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 – Summary </a:t>
            </a:r>
            <a:endParaRPr lang="en-US" dirty="0"/>
          </a:p>
        </p:txBody>
      </p:sp>
      <p:sp>
        <p:nvSpPr>
          <p:cNvPr id="3" name="Content Placeholder 2"/>
          <p:cNvSpPr>
            <a:spLocks noGrp="1"/>
          </p:cNvSpPr>
          <p:nvPr>
            <p:ph sz="quarter" idx="1"/>
          </p:nvPr>
        </p:nvSpPr>
        <p:spPr/>
        <p:txBody>
          <a:bodyPr/>
          <a:lstStyle/>
          <a:p>
            <a:r>
              <a:rPr lang="en-US" dirty="0"/>
              <a:t>Agriculture provides a living for most of South Asia’s people, and it also provides cash crops for export. </a:t>
            </a:r>
            <a:endParaRPr lang="en-US" dirty="0" smtClean="0"/>
          </a:p>
          <a:p>
            <a:r>
              <a:rPr lang="en-US" dirty="0"/>
              <a:t>South Asia’s mines and fisheries contribute </a:t>
            </a:r>
            <a:r>
              <a:rPr lang="en-US" dirty="0" smtClean="0"/>
              <a:t>to </a:t>
            </a:r>
            <a:r>
              <a:rPr lang="en-US" dirty="0"/>
              <a:t>its exports. </a:t>
            </a:r>
          </a:p>
          <a:p>
            <a:r>
              <a:rPr lang="en-US" dirty="0"/>
              <a:t>South Asia is experiencing rapid growth in the high-tech sector and continues to develop light and heavy industries</a:t>
            </a:r>
            <a:r>
              <a:rPr lang="en-US" dirty="0" smtClean="0"/>
              <a:t>.</a:t>
            </a:r>
            <a:endParaRPr lang="en-US" dirty="0"/>
          </a:p>
          <a:p>
            <a:r>
              <a:rPr lang="en-US" dirty="0"/>
              <a:t>Tourism offers both benefits and </a:t>
            </a:r>
            <a:r>
              <a:rPr lang="en-US" dirty="0" smtClean="0"/>
              <a:t>challenges to </a:t>
            </a:r>
            <a:r>
              <a:rPr lang="en-US" dirty="0"/>
              <a:t>the South Asian economy.</a:t>
            </a:r>
          </a:p>
          <a:p>
            <a:endParaRPr lang="en-US" dirty="0"/>
          </a:p>
        </p:txBody>
      </p:sp>
    </p:spTree>
    <p:extLst>
      <p:ext uri="{BB962C8B-B14F-4D97-AF65-F5344CB8AC3E}">
        <p14:creationId xmlns:p14="http://schemas.microsoft.com/office/powerpoint/2010/main" val="31291345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2 – Summary </a:t>
            </a:r>
            <a:endParaRPr lang="en-US" dirty="0"/>
          </a:p>
        </p:txBody>
      </p:sp>
      <p:sp>
        <p:nvSpPr>
          <p:cNvPr id="3" name="Content Placeholder 2"/>
          <p:cNvSpPr>
            <a:spLocks noGrp="1"/>
          </p:cNvSpPr>
          <p:nvPr>
            <p:ph sz="quarter" idx="1"/>
          </p:nvPr>
        </p:nvSpPr>
        <p:spPr/>
        <p:txBody>
          <a:bodyPr/>
          <a:lstStyle/>
          <a:p>
            <a:r>
              <a:rPr lang="en-US" dirty="0"/>
              <a:t>South Asia faces the complex task of managing its rich and varied natural </a:t>
            </a:r>
            <a:r>
              <a:rPr lang="en-US" dirty="0" smtClean="0"/>
              <a:t>resources.</a:t>
            </a:r>
          </a:p>
          <a:p>
            <a:r>
              <a:rPr lang="en-US" dirty="0"/>
              <a:t>South Asia is seeking scientific solutions to </a:t>
            </a:r>
            <a:r>
              <a:rPr lang="en-US" dirty="0" smtClean="0"/>
              <a:t>its </a:t>
            </a:r>
            <a:r>
              <a:rPr lang="en-US" dirty="0"/>
              <a:t>environmental challenges. </a:t>
            </a:r>
          </a:p>
          <a:p>
            <a:r>
              <a:rPr lang="en-US" dirty="0"/>
              <a:t>Conflict in South Asia stems from issues of nationalism, religion, and ethnicity.</a:t>
            </a:r>
          </a:p>
          <a:p>
            <a:endParaRPr lang="en-US" dirty="0"/>
          </a:p>
        </p:txBody>
      </p:sp>
    </p:spTree>
    <p:extLst>
      <p:ext uri="{BB962C8B-B14F-4D97-AF65-F5344CB8AC3E}">
        <p14:creationId xmlns:p14="http://schemas.microsoft.com/office/powerpoint/2010/main" val="3037181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Objectives</a:t>
            </a:r>
            <a:endParaRPr lang="en-US" dirty="0"/>
          </a:p>
        </p:txBody>
      </p:sp>
      <p:sp>
        <p:nvSpPr>
          <p:cNvPr id="5" name="Content Placeholder 4"/>
          <p:cNvSpPr>
            <a:spLocks noGrp="1"/>
          </p:cNvSpPr>
          <p:nvPr>
            <p:ph sz="quarter" idx="1"/>
          </p:nvPr>
        </p:nvSpPr>
        <p:spPr/>
        <p:txBody>
          <a:bodyPr/>
          <a:lstStyle/>
          <a:p>
            <a:r>
              <a:rPr lang="en-US" dirty="0"/>
              <a:t>Explain how agriculture provides a living for most of South Asia’s people. </a:t>
            </a:r>
            <a:endParaRPr lang="en-US" dirty="0" smtClean="0"/>
          </a:p>
          <a:p>
            <a:r>
              <a:rPr lang="en-US" dirty="0"/>
              <a:t>Describe the role of fisheries and mines in South Asian economies. </a:t>
            </a:r>
          </a:p>
          <a:p>
            <a:r>
              <a:rPr lang="en-US" dirty="0"/>
              <a:t>Identify where rapid industrial development is taking place in South Asia. </a:t>
            </a:r>
          </a:p>
          <a:p>
            <a:r>
              <a:rPr lang="en-US" dirty="0"/>
              <a:t>List issues raised by tourism in South Asia.</a:t>
            </a:r>
          </a:p>
        </p:txBody>
      </p:sp>
    </p:spTree>
    <p:extLst>
      <p:ext uri="{BB962C8B-B14F-4D97-AF65-F5344CB8AC3E}">
        <p14:creationId xmlns:p14="http://schemas.microsoft.com/office/powerpoint/2010/main" val="1436861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to Know</a:t>
            </a:r>
            <a:endParaRPr lang="en-US" dirty="0"/>
          </a:p>
        </p:txBody>
      </p:sp>
      <p:sp>
        <p:nvSpPr>
          <p:cNvPr id="3" name="Content Placeholder 2"/>
          <p:cNvSpPr>
            <a:spLocks noGrp="1"/>
          </p:cNvSpPr>
          <p:nvPr>
            <p:ph sz="quarter" idx="1"/>
          </p:nvPr>
        </p:nvSpPr>
        <p:spPr/>
        <p:txBody>
          <a:bodyPr/>
          <a:lstStyle/>
          <a:p>
            <a:r>
              <a:rPr lang="en-US" dirty="0"/>
              <a:t>cash </a:t>
            </a:r>
            <a:r>
              <a:rPr lang="en-US" dirty="0" smtClean="0"/>
              <a:t>crop</a:t>
            </a:r>
          </a:p>
          <a:p>
            <a:r>
              <a:rPr lang="en-US" dirty="0"/>
              <a:t>jute </a:t>
            </a:r>
          </a:p>
          <a:p>
            <a:r>
              <a:rPr lang="en-US" dirty="0"/>
              <a:t>green revolution </a:t>
            </a:r>
          </a:p>
          <a:p>
            <a:r>
              <a:rPr lang="en-US" dirty="0"/>
              <a:t>biomass </a:t>
            </a:r>
          </a:p>
          <a:p>
            <a:r>
              <a:rPr lang="en-US" dirty="0"/>
              <a:t>cottage industry </a:t>
            </a:r>
          </a:p>
          <a:p>
            <a:r>
              <a:rPr lang="en-US" dirty="0"/>
              <a:t>ecotourism</a:t>
            </a:r>
          </a:p>
          <a:p>
            <a:pPr marL="0" indent="0">
              <a:buNone/>
            </a:pPr>
            <a:endParaRPr lang="en-US" dirty="0"/>
          </a:p>
        </p:txBody>
      </p:sp>
    </p:spTree>
    <p:extLst>
      <p:ext uri="{BB962C8B-B14F-4D97-AF65-F5344CB8AC3E}">
        <p14:creationId xmlns:p14="http://schemas.microsoft.com/office/powerpoint/2010/main" val="3795505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Geographic View</a:t>
            </a:r>
            <a:endParaRPr lang="en-US" dirty="0"/>
          </a:p>
        </p:txBody>
      </p:sp>
      <p:sp>
        <p:nvSpPr>
          <p:cNvPr id="3" name="Content Placeholder 2"/>
          <p:cNvSpPr>
            <a:spLocks noGrp="1"/>
          </p:cNvSpPr>
          <p:nvPr>
            <p:ph sz="quarter" idx="1"/>
          </p:nvPr>
        </p:nvSpPr>
        <p:spPr/>
        <p:txBody>
          <a:bodyPr/>
          <a:lstStyle/>
          <a:p>
            <a:endParaRPr lang="en-US"/>
          </a:p>
        </p:txBody>
      </p:sp>
      <p:pic>
        <p:nvPicPr>
          <p:cNvPr id="4" name="Picture 30" descr="GV6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8813" y="1443038"/>
            <a:ext cx="3757612" cy="480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03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GWG_61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Geographic Literacy </a:t>
            </a:r>
            <a:endParaRPr lang="en-US" dirty="0"/>
          </a:p>
        </p:txBody>
      </p:sp>
      <p:sp>
        <p:nvSpPr>
          <p:cNvPr id="3" name="Content Placeholder 2"/>
          <p:cNvSpPr>
            <a:spLocks noGrp="1"/>
          </p:cNvSpPr>
          <p:nvPr>
            <p:ph sz="quarter" idx="1"/>
          </p:nvPr>
        </p:nvSpPr>
        <p:spPr/>
        <p:txBody>
          <a:bodyPr/>
          <a:lstStyle/>
          <a:p>
            <a:r>
              <a:rPr lang="en-US" dirty="0"/>
              <a:t>India’s well-developed transportation system includes over 39,000 miles (62,764 km) of railways, 346 airports, and over two million miles (3,218,000 km) of roads. However, very few individuals own automobiles. People in rural areas also have less access to communications systems than do urban dwellers. Only about 12 percent of India’s population own radios and about 6 percent own television sets.</a:t>
            </a:r>
          </a:p>
          <a:p>
            <a:pPr marL="0" indent="0">
              <a:buNone/>
            </a:pPr>
            <a:endParaRPr lang="en-US" dirty="0"/>
          </a:p>
        </p:txBody>
      </p:sp>
    </p:spTree>
    <p:extLst>
      <p:ext uri="{BB962C8B-B14F-4D97-AF65-F5344CB8AC3E}">
        <p14:creationId xmlns:p14="http://schemas.microsoft.com/office/powerpoint/2010/main" val="2794598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Living from the Land</a:t>
            </a:r>
            <a:endParaRPr lang="en-US" dirty="0"/>
          </a:p>
        </p:txBody>
      </p:sp>
      <p:sp>
        <p:nvSpPr>
          <p:cNvPr id="3" name="Content Placeholder 2"/>
          <p:cNvSpPr>
            <a:spLocks noGrp="1"/>
          </p:cNvSpPr>
          <p:nvPr>
            <p:ph sz="quarter" idx="1"/>
          </p:nvPr>
        </p:nvSpPr>
        <p:spPr/>
        <p:txBody>
          <a:bodyPr/>
          <a:lstStyle/>
          <a:p>
            <a:r>
              <a:rPr lang="en-US" dirty="0"/>
              <a:t>Most South Asians are subsistence farmers who grow only what they need for their families. Some South Asians use oxen, water buffalo, yaks, and elephants to pull plows and to haul water and other loads.</a:t>
            </a:r>
          </a:p>
          <a:p>
            <a:r>
              <a:rPr lang="en-US" dirty="0">
                <a:solidFill>
                  <a:schemeClr val="accent1">
                    <a:lumMod val="60000"/>
                    <a:lumOff val="40000"/>
                  </a:schemeClr>
                </a:solidFill>
              </a:rPr>
              <a:t>Agricultural Conditions  </a:t>
            </a:r>
            <a:r>
              <a:rPr lang="en-US" dirty="0"/>
              <a:t>In the Himalayan highlands, farmers practice terrace farming on the steep slopes. </a:t>
            </a:r>
            <a:endParaRPr lang="en-US" dirty="0" smtClean="0"/>
          </a:p>
          <a:p>
            <a:r>
              <a:rPr lang="en-US" dirty="0"/>
              <a:t>Crops include fruit in Pakistan’s valleys and rice in Bangladesh and along most of South Asia’s rivers. </a:t>
            </a:r>
          </a:p>
          <a:p>
            <a:endParaRPr lang="en-US" dirty="0"/>
          </a:p>
        </p:txBody>
      </p:sp>
    </p:spTree>
    <p:extLst>
      <p:ext uri="{BB962C8B-B14F-4D97-AF65-F5344CB8AC3E}">
        <p14:creationId xmlns:p14="http://schemas.microsoft.com/office/powerpoint/2010/main" val="1272581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Living from the Land</a:t>
            </a:r>
            <a:endParaRPr lang="en-US" dirty="0"/>
          </a:p>
        </p:txBody>
      </p:sp>
      <p:sp>
        <p:nvSpPr>
          <p:cNvPr id="3" name="Content Placeholder 2"/>
          <p:cNvSpPr>
            <a:spLocks noGrp="1"/>
          </p:cNvSpPr>
          <p:nvPr>
            <p:ph sz="quarter" idx="1"/>
          </p:nvPr>
        </p:nvSpPr>
        <p:spPr/>
        <p:txBody>
          <a:bodyPr/>
          <a:lstStyle/>
          <a:p>
            <a:r>
              <a:rPr lang="en-US" dirty="0">
                <a:solidFill>
                  <a:schemeClr val="accent1">
                    <a:lumMod val="60000"/>
                    <a:lumOff val="40000"/>
                  </a:schemeClr>
                </a:solidFill>
              </a:rPr>
              <a:t>Sri Lanka’s Plantations  </a:t>
            </a:r>
            <a:r>
              <a:rPr lang="en-US" dirty="0"/>
              <a:t>Most of India’s farms are small, but huge tea, rubber, and coconut plantations established by Europeans are located in Sri Lanka. </a:t>
            </a:r>
            <a:endParaRPr lang="en-US" dirty="0" smtClean="0"/>
          </a:p>
          <a:p>
            <a:r>
              <a:rPr lang="en-US" dirty="0"/>
              <a:t>These plantations take up so much land that Sri Lankans must import much of their food. </a:t>
            </a:r>
          </a:p>
          <a:p>
            <a:endParaRPr lang="en-US" dirty="0"/>
          </a:p>
        </p:txBody>
      </p:sp>
    </p:spTree>
    <p:extLst>
      <p:ext uri="{BB962C8B-B14F-4D97-AF65-F5344CB8AC3E}">
        <p14:creationId xmlns:p14="http://schemas.microsoft.com/office/powerpoint/2010/main" val="26621404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31444</TotalTime>
  <Words>1535</Words>
  <Application>Microsoft Office PowerPoint</Application>
  <PresentationFormat>On-screen Show (4:3)</PresentationFormat>
  <Paragraphs>135</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Equity</vt:lpstr>
      <vt:lpstr>Intro 1</vt:lpstr>
      <vt:lpstr>Chapter Objectives</vt:lpstr>
      <vt:lpstr>Living in South Asia</vt:lpstr>
      <vt:lpstr>Objectives</vt:lpstr>
      <vt:lpstr>Terms to Know</vt:lpstr>
      <vt:lpstr>A Geographic View</vt:lpstr>
      <vt:lpstr>Geographic Literacy </vt:lpstr>
      <vt:lpstr>Living from the Land</vt:lpstr>
      <vt:lpstr>Living from the Land</vt:lpstr>
      <vt:lpstr>South Asian Crops</vt:lpstr>
      <vt:lpstr>South Asian Crops</vt:lpstr>
      <vt:lpstr>South Asian Crops</vt:lpstr>
      <vt:lpstr>Mining and Fishing</vt:lpstr>
      <vt:lpstr>South Asian Industries</vt:lpstr>
      <vt:lpstr>South Asian Industries</vt:lpstr>
      <vt:lpstr>South Asian Industries</vt:lpstr>
      <vt:lpstr>South Asian Industries</vt:lpstr>
      <vt:lpstr>South Asian Industries</vt:lpstr>
      <vt:lpstr>South Asian Industries</vt:lpstr>
      <vt:lpstr>Tourism</vt:lpstr>
      <vt:lpstr>Tourism</vt:lpstr>
      <vt:lpstr>People and their Environment</vt:lpstr>
      <vt:lpstr>Objectives</vt:lpstr>
      <vt:lpstr>Terms to Know</vt:lpstr>
      <vt:lpstr>A Geographic View</vt:lpstr>
      <vt:lpstr>Geographic Literacy </vt:lpstr>
      <vt:lpstr>Managing Natural Resources</vt:lpstr>
      <vt:lpstr>Managing Natural Resources</vt:lpstr>
      <vt:lpstr>Managing Natural Resources</vt:lpstr>
      <vt:lpstr>Managing Natural Resources</vt:lpstr>
      <vt:lpstr>Managing Natural Resources</vt:lpstr>
      <vt:lpstr>Managing Natural Resources</vt:lpstr>
      <vt:lpstr>Seeking Solutions</vt:lpstr>
      <vt:lpstr>Seeking Solutions</vt:lpstr>
      <vt:lpstr>South Asia’s Challenges</vt:lpstr>
      <vt:lpstr>Promise and Possibility</vt:lpstr>
      <vt:lpstr>Section 1 – Summary </vt:lpstr>
      <vt:lpstr>Section 2 – Summary </vt:lpstr>
    </vt:vector>
  </TitlesOfParts>
  <Company>yisd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dc:title>
  <dc:creator>Luis Ruben Alarcon</dc:creator>
  <cp:lastModifiedBy>Ruben</cp:lastModifiedBy>
  <cp:revision>495</cp:revision>
  <cp:lastPrinted>2011-11-08T23:13:27Z</cp:lastPrinted>
  <dcterms:created xsi:type="dcterms:W3CDTF">2008-10-13T10:03:40Z</dcterms:created>
  <dcterms:modified xsi:type="dcterms:W3CDTF">2012-04-17T02:19:00Z</dcterms:modified>
</cp:coreProperties>
</file>