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1585" r:id="rId2"/>
    <p:sldId id="1514" r:id="rId3"/>
    <p:sldId id="1516" r:id="rId4"/>
    <p:sldId id="1517" r:id="rId5"/>
    <p:sldId id="1518" r:id="rId6"/>
    <p:sldId id="1519" r:id="rId7"/>
    <p:sldId id="1520" r:id="rId8"/>
    <p:sldId id="1521" r:id="rId9"/>
    <p:sldId id="1522" r:id="rId10"/>
    <p:sldId id="1586" r:id="rId11"/>
    <p:sldId id="1587" r:id="rId12"/>
    <p:sldId id="1588" r:id="rId13"/>
    <p:sldId id="1559" r:id="rId14"/>
    <p:sldId id="1589" r:id="rId15"/>
    <p:sldId id="1590" r:id="rId16"/>
    <p:sldId id="1529" r:id="rId17"/>
    <p:sldId id="1591" r:id="rId18"/>
    <p:sldId id="1592" r:id="rId19"/>
    <p:sldId id="1554" r:id="rId20"/>
    <p:sldId id="1530" r:id="rId21"/>
    <p:sldId id="1593" r:id="rId22"/>
    <p:sldId id="1594" r:id="rId23"/>
    <p:sldId id="1595" r:id="rId24"/>
    <p:sldId id="1596" r:id="rId25"/>
    <p:sldId id="1535" r:id="rId26"/>
    <p:sldId id="1536" r:id="rId27"/>
    <p:sldId id="1537" r:id="rId28"/>
    <p:sldId id="1538" r:id="rId29"/>
    <p:sldId id="1539" r:id="rId30"/>
    <p:sldId id="1540" r:id="rId31"/>
    <p:sldId id="1555" r:id="rId32"/>
    <p:sldId id="1556" r:id="rId33"/>
    <p:sldId id="1541" r:id="rId34"/>
    <p:sldId id="1597" r:id="rId35"/>
    <p:sldId id="1598" r:id="rId36"/>
    <p:sldId id="1542" r:id="rId37"/>
    <p:sldId id="1543" r:id="rId38"/>
    <p:sldId id="1560" r:id="rId39"/>
    <p:sldId id="1561" r:id="rId40"/>
    <p:sldId id="1599" r:id="rId41"/>
    <p:sldId id="1550" r:id="rId42"/>
    <p:sldId id="1551" r:id="rId43"/>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6B55A3-6073-4584-B61D-ACC16C209247}">
          <p14:sldIdLst>
            <p14:sldId id="1585"/>
            <p14:sldId id="1514"/>
            <p14:sldId id="1516"/>
            <p14:sldId id="1517"/>
            <p14:sldId id="1518"/>
            <p14:sldId id="1519"/>
            <p14:sldId id="1520"/>
            <p14:sldId id="1521"/>
            <p14:sldId id="1522"/>
            <p14:sldId id="1586"/>
            <p14:sldId id="1587"/>
            <p14:sldId id="1588"/>
            <p14:sldId id="1559"/>
            <p14:sldId id="1589"/>
            <p14:sldId id="1590"/>
            <p14:sldId id="1529"/>
            <p14:sldId id="1591"/>
            <p14:sldId id="1592"/>
            <p14:sldId id="1554"/>
            <p14:sldId id="1530"/>
            <p14:sldId id="1593"/>
            <p14:sldId id="1594"/>
            <p14:sldId id="1595"/>
            <p14:sldId id="1596"/>
            <p14:sldId id="1535"/>
            <p14:sldId id="1536"/>
            <p14:sldId id="1537"/>
            <p14:sldId id="1538"/>
            <p14:sldId id="1539"/>
            <p14:sldId id="1540"/>
            <p14:sldId id="1555"/>
            <p14:sldId id="1556"/>
            <p14:sldId id="1541"/>
            <p14:sldId id="1597"/>
            <p14:sldId id="1598"/>
            <p14:sldId id="1542"/>
            <p14:sldId id="1543"/>
            <p14:sldId id="1560"/>
            <p14:sldId id="1561"/>
            <p14:sldId id="1599"/>
            <p14:sldId id="1550"/>
            <p14:sldId id="155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dirty="0"/>
          </a:p>
        </p:txBody>
      </p:sp>
      <p:sp>
        <p:nvSpPr>
          <p:cNvPr id="3" name="Date Placeholder 2"/>
          <p:cNvSpPr>
            <a:spLocks noGrp="1"/>
          </p:cNvSpPr>
          <p:nvPr>
            <p:ph type="dt" sz="quarter" idx="1"/>
          </p:nvPr>
        </p:nvSpPr>
        <p:spPr>
          <a:xfrm>
            <a:off x="3990721" y="0"/>
            <a:ext cx="3052974" cy="467281"/>
          </a:xfrm>
          <a:prstGeom prst="rect">
            <a:avLst/>
          </a:prstGeom>
        </p:spPr>
        <p:txBody>
          <a:bodyPr vert="horz" lIns="93662" tIns="46831" rIns="93662" bIns="46831" rtlCol="0"/>
          <a:lstStyle>
            <a:lvl1pPr algn="r">
              <a:defRPr sz="1200"/>
            </a:lvl1pPr>
          </a:lstStyle>
          <a:p>
            <a:fld id="{251B906F-D49D-4636-89C3-E0B0421350B6}" type="datetimeFigureOut">
              <a:rPr lang="en-US" smtClean="0"/>
              <a:pPr/>
              <a:t>4/26/2012</a:t>
            </a:fld>
            <a:endParaRPr lang="en-US" dirty="0"/>
          </a:p>
        </p:txBody>
      </p:sp>
      <p:sp>
        <p:nvSpPr>
          <p:cNvPr id="4" name="Footer Placeholder 3"/>
          <p:cNvSpPr>
            <a:spLocks noGrp="1"/>
          </p:cNvSpPr>
          <p:nvPr>
            <p:ph type="ftr" sz="quarter" idx="2"/>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0721" y="8876710"/>
            <a:ext cx="3052974" cy="467281"/>
          </a:xfrm>
          <a:prstGeom prst="rect">
            <a:avLst/>
          </a:prstGeom>
        </p:spPr>
        <p:txBody>
          <a:bodyPr vert="horz" lIns="93662" tIns="46831" rIns="93662" bIns="46831" rtlCol="0" anchor="b"/>
          <a:lstStyle>
            <a:lvl1pPr algn="r">
              <a:defRPr sz="1200"/>
            </a:lvl1pPr>
          </a:lstStyle>
          <a:p>
            <a:fld id="{8DC97868-19CC-4FB8-9F37-A0526CF0FBF8}" type="slidenum">
              <a:rPr lang="en-US" smtClean="0"/>
              <a:pPr/>
              <a:t>‹#›</a:t>
            </a:fld>
            <a:endParaRPr lang="en-US" dirty="0"/>
          </a:p>
        </p:txBody>
      </p:sp>
    </p:spTree>
    <p:extLst>
      <p:ext uri="{BB962C8B-B14F-4D97-AF65-F5344CB8AC3E}">
        <p14:creationId xmlns:p14="http://schemas.microsoft.com/office/powerpoint/2010/main" val="327931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3662" tIns="46831" rIns="93662" bIns="46831" rtlCol="0"/>
          <a:lstStyle>
            <a:lvl1pPr algn="r">
              <a:defRPr sz="1200"/>
            </a:lvl1pPr>
          </a:lstStyle>
          <a:p>
            <a:fld id="{255F0A9F-B2B8-4446-B5C7-EE00AD8D597D}" type="datetimeFigureOut">
              <a:rPr lang="en-US" smtClean="0"/>
              <a:t>4/26/2012</a:t>
            </a:fld>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3662" tIns="46831" rIns="93662" bIns="46831" rtlCol="0" anchor="ctr"/>
          <a:lstStyle/>
          <a:p>
            <a:endParaRPr lang="en-US"/>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62" tIns="46831" rIns="93662" bIns="468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0"/>
            <a:ext cx="3052974" cy="467281"/>
          </a:xfrm>
          <a:prstGeom prst="rect">
            <a:avLst/>
          </a:prstGeom>
        </p:spPr>
        <p:txBody>
          <a:bodyPr vert="horz" lIns="93662" tIns="46831" rIns="93662" bIns="46831" rtlCol="0" anchor="b"/>
          <a:lstStyle>
            <a:lvl1pPr algn="r">
              <a:defRPr sz="1200"/>
            </a:lvl1pPr>
          </a:lstStyle>
          <a:p>
            <a:fld id="{6DBA021B-03A8-4232-8DC5-17A7379AF60E}" type="slidenum">
              <a:rPr lang="en-US" smtClean="0"/>
              <a:t>‹#›</a:t>
            </a:fld>
            <a:endParaRPr lang="en-US"/>
          </a:p>
        </p:txBody>
      </p:sp>
    </p:spTree>
    <p:extLst>
      <p:ext uri="{BB962C8B-B14F-4D97-AF65-F5344CB8AC3E}">
        <p14:creationId xmlns:p14="http://schemas.microsoft.com/office/powerpoint/2010/main" val="257201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3D46245-EA4E-460E-A5CA-B4ED96533C04}" type="datetimeFigureOut">
              <a:rPr lang="en-US" smtClean="0"/>
              <a:pPr/>
              <a:t>4/26/2012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0EB783A-1FBD-4622-B8ED-C8EB46A52811}"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D46245-EA4E-460E-A5CA-B4ED96533C04}" type="datetimeFigureOut">
              <a:rPr lang="en-US" smtClean="0"/>
              <a:pPr/>
              <a:t>4/26/2012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B783A-1FBD-4622-B8ED-C8EB46A5281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D46245-EA4E-460E-A5CA-B4ED96533C04}" type="datetimeFigureOut">
              <a:rPr lang="en-US" smtClean="0"/>
              <a:pPr/>
              <a:t>4/26/2012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B783A-1FBD-4622-B8ED-C8EB46A5281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3D46245-EA4E-460E-A5CA-B4ED96533C04}" type="datetimeFigureOut">
              <a:rPr lang="en-US" smtClean="0"/>
              <a:pPr/>
              <a:t>4/26/2012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B783A-1FBD-4622-B8ED-C8EB46A52811}"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D46245-EA4E-460E-A5CA-B4ED96533C04}" type="datetimeFigureOut">
              <a:rPr lang="en-US" smtClean="0"/>
              <a:pPr/>
              <a:t>4/26/2012</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A0EB783A-1FBD-4622-B8ED-C8EB46A5281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3D46245-EA4E-460E-A5CA-B4ED96533C04}" type="datetimeFigureOut">
              <a:rPr lang="en-US" smtClean="0"/>
              <a:pPr/>
              <a:t>4/26/2012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EB783A-1FBD-4622-B8ED-C8EB46A52811}"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3D46245-EA4E-460E-A5CA-B4ED96533C04}" type="datetimeFigureOut">
              <a:rPr lang="en-US" smtClean="0"/>
              <a:pPr/>
              <a:t>4/26/2012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EB783A-1FBD-4622-B8ED-C8EB46A52811}"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D46245-EA4E-460E-A5CA-B4ED96533C04}" type="datetimeFigureOut">
              <a:rPr lang="en-US" smtClean="0"/>
              <a:pPr/>
              <a:t>4/26/2012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EB783A-1FBD-4622-B8ED-C8EB46A5281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46245-EA4E-460E-A5CA-B4ED96533C04}" type="datetimeFigureOut">
              <a:rPr lang="en-US" smtClean="0"/>
              <a:pPr/>
              <a:t>4/26/2012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EB783A-1FBD-4622-B8ED-C8EB46A5281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D46245-EA4E-460E-A5CA-B4ED96533C04}" type="datetimeFigureOut">
              <a:rPr lang="en-US" smtClean="0"/>
              <a:pPr/>
              <a:t>4/26/2012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EB783A-1FBD-4622-B8ED-C8EB46A52811}"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D46245-EA4E-460E-A5CA-B4ED96533C04}" type="datetimeFigureOut">
              <a:rPr lang="en-US" smtClean="0"/>
              <a:pPr/>
              <a:t>4/26/2012</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A0EB783A-1FBD-4622-B8ED-C8EB46A52811}"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3D46245-EA4E-460E-A5CA-B4ED96533C04}" type="datetimeFigureOut">
              <a:rPr lang="en-US" smtClean="0"/>
              <a:pPr/>
              <a:t>4/26/2012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0EB783A-1FBD-4622-B8ED-C8EB46A5281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hyperlink" Target="Presentation%20Plus!%20GWG:PowerPoint%202001:Extras:PPlus!%20GWG%20Help" TargetMode="Externa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5" name="Picture 11" descr="CH28 Ope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WG-exit">
            <a:hlinkClick r:id="" action="ppaction://hlinkshowjump?jump=endshow"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9450" y="6351588"/>
            <a:ext cx="368300" cy="3540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WG-help">
            <a:hlinkClick r:id="rId5" action="ppaction://program"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5275" y="6351588"/>
            <a:ext cx="368300" cy="35401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WG-home">
            <a:hlinkClick r:id="rId7" action="ppaction://hlinksldjump"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9913" y="6351588"/>
            <a:ext cx="368300" cy="3540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WG-next">
            <a:hlinkClick r:id="" action="ppaction://hlinkshowjump?jump=nextslide"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74088" y="6351588"/>
            <a:ext cx="368300" cy="354012"/>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GWG-speak off">
            <a:hlinkClick r:id="" action="ppaction://noaction" highlightClick="1" endSnd="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5738" y="6351588"/>
            <a:ext cx="368300" cy="35401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GWG-speak on">
            <a:hlinkClick r:id="" action="ppaction://noaction" highlightClick="1">
              <a:snd r:embed="rId2" name="GWG_684.wav"/>
            </a:hlinkClick>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12038" y="6351588"/>
            <a:ext cx="368300" cy="354012"/>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9"/>
          <p:cNvSpPr>
            <a:spLocks noGrp="1" noChangeArrowheads="1"/>
          </p:cNvSpPr>
          <p:nvPr>
            <p:ph type="ctrTitle"/>
          </p:nvPr>
        </p:nvSpPr>
        <p:spPr>
          <a:xfrm>
            <a:off x="1371600" y="6988175"/>
            <a:ext cx="7772400" cy="250825"/>
          </a:xfrm>
          <a:noFill/>
          <a:ln/>
        </p:spPr>
        <p:txBody>
          <a:bodyPr>
            <a:normAutofit fontScale="90000"/>
          </a:bodyPr>
          <a:lstStyle/>
          <a:p>
            <a:r>
              <a:rPr lang="en-US"/>
              <a:t>Intro 1</a:t>
            </a:r>
          </a:p>
        </p:txBody>
      </p:sp>
    </p:spTree>
    <p:extLst>
      <p:ext uri="{BB962C8B-B14F-4D97-AF65-F5344CB8AC3E}">
        <p14:creationId xmlns:p14="http://schemas.microsoft.com/office/powerpoint/2010/main" val="707047477"/>
      </p:ext>
    </p:extLst>
  </p:cSld>
  <p:clrMapOvr>
    <a:masterClrMapping/>
  </p:clrMapOvr>
  <p:transition>
    <p:zoom/>
    <p:sndAc>
      <p:stSnd>
        <p:snd r:embed="rId2" name="GWG_684.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a:t>
            </a:r>
            <a:endParaRPr lang="en-US" dirty="0"/>
          </a:p>
        </p:txBody>
      </p:sp>
      <p:sp>
        <p:nvSpPr>
          <p:cNvPr id="3" name="Content Placeholder 2"/>
          <p:cNvSpPr>
            <a:spLocks noGrp="1"/>
          </p:cNvSpPr>
          <p:nvPr>
            <p:ph sz="quarter" idx="1"/>
          </p:nvPr>
        </p:nvSpPr>
        <p:spPr/>
        <p:txBody>
          <a:bodyPr/>
          <a:lstStyle/>
          <a:p>
            <a:r>
              <a:rPr lang="en-US" dirty="0"/>
              <a:t>The result was widespread famine. </a:t>
            </a:r>
          </a:p>
          <a:p>
            <a:r>
              <a:rPr lang="en-US" dirty="0"/>
              <a:t>The government now encourages smaller farms, jointly run by households but with private garden plots. </a:t>
            </a:r>
            <a:r>
              <a:rPr lang="en-US" dirty="0" smtClean="0"/>
              <a:t> </a:t>
            </a:r>
            <a:endParaRPr lang="en-US" dirty="0"/>
          </a:p>
          <a:p>
            <a:r>
              <a:rPr lang="en-US" dirty="0"/>
              <a:t>Farmers can sell and profit from any surplus crops or animals. </a:t>
            </a:r>
          </a:p>
          <a:p>
            <a:r>
              <a:rPr lang="en-US" dirty="0"/>
              <a:t>Many rural workers, however, are moving to cities to take better paying jobs in industry and commerce.</a:t>
            </a:r>
          </a:p>
          <a:p>
            <a:endParaRPr lang="en-US" dirty="0"/>
          </a:p>
        </p:txBody>
      </p:sp>
    </p:spTree>
    <p:extLst>
      <p:ext uri="{BB962C8B-B14F-4D97-AF65-F5344CB8AC3E}">
        <p14:creationId xmlns:p14="http://schemas.microsoft.com/office/powerpoint/2010/main" val="121385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a:t>
            </a:r>
            <a:endParaRPr lang="en-US" dirty="0"/>
          </a:p>
        </p:txBody>
      </p:sp>
      <p:sp>
        <p:nvSpPr>
          <p:cNvPr id="3" name="Content Placeholder 2"/>
          <p:cNvSpPr>
            <a:spLocks noGrp="1"/>
          </p:cNvSpPr>
          <p:nvPr>
            <p:ph sz="quarter" idx="1"/>
          </p:nvPr>
        </p:nvSpPr>
        <p:spPr/>
        <p:txBody>
          <a:bodyPr/>
          <a:lstStyle/>
          <a:p>
            <a:r>
              <a:rPr lang="en-US" dirty="0">
                <a:solidFill>
                  <a:schemeClr val="accent1">
                    <a:lumMod val="60000"/>
                    <a:lumOff val="40000"/>
                  </a:schemeClr>
                </a:solidFill>
              </a:rPr>
              <a:t>Mongolia </a:t>
            </a:r>
            <a:r>
              <a:rPr lang="en-US" dirty="0"/>
              <a:t> Mongolia’s economy depends on the raising of livestock. </a:t>
            </a:r>
            <a:endParaRPr lang="en-US" dirty="0" smtClean="0"/>
          </a:p>
          <a:p>
            <a:r>
              <a:rPr lang="en-US" dirty="0"/>
              <a:t>The country’s chief products are wool and milk, usually produced on large government-owned farms. </a:t>
            </a:r>
            <a:r>
              <a:rPr lang="en-US" dirty="0" smtClean="0"/>
              <a:t> </a:t>
            </a:r>
            <a:endParaRPr lang="en-US" dirty="0"/>
          </a:p>
          <a:p>
            <a:r>
              <a:rPr lang="en-US" dirty="0"/>
              <a:t>Both herders and farmers are moving toward a market economy. </a:t>
            </a:r>
          </a:p>
          <a:p>
            <a:endParaRPr lang="en-US" dirty="0"/>
          </a:p>
        </p:txBody>
      </p:sp>
    </p:spTree>
    <p:extLst>
      <p:ext uri="{BB962C8B-B14F-4D97-AF65-F5344CB8AC3E}">
        <p14:creationId xmlns:p14="http://schemas.microsoft.com/office/powerpoint/2010/main" val="25775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a:t>
            </a:r>
            <a:endParaRPr lang="en-US" dirty="0"/>
          </a:p>
        </p:txBody>
      </p:sp>
      <p:sp>
        <p:nvSpPr>
          <p:cNvPr id="3" name="Content Placeholder 2"/>
          <p:cNvSpPr>
            <a:spLocks noGrp="1"/>
          </p:cNvSpPr>
          <p:nvPr>
            <p:ph sz="quarter" idx="1"/>
          </p:nvPr>
        </p:nvSpPr>
        <p:spPr/>
        <p:txBody>
          <a:bodyPr/>
          <a:lstStyle/>
          <a:p>
            <a:r>
              <a:rPr lang="en-US" dirty="0">
                <a:solidFill>
                  <a:schemeClr val="accent1">
                    <a:lumMod val="60000"/>
                    <a:lumOff val="40000"/>
                  </a:schemeClr>
                </a:solidFill>
              </a:rPr>
              <a:t>South and North Korea  </a:t>
            </a:r>
            <a:r>
              <a:rPr lang="en-US" dirty="0"/>
              <a:t>Only about 14 percent of South Koreans work on small farms. </a:t>
            </a:r>
            <a:endParaRPr lang="en-US" dirty="0" smtClean="0"/>
          </a:p>
          <a:p>
            <a:r>
              <a:rPr lang="en-US" dirty="0"/>
              <a:t>Modern farming methods have helped make up for this shortage of farmers. </a:t>
            </a:r>
          </a:p>
          <a:p>
            <a:r>
              <a:rPr lang="en-US" dirty="0"/>
              <a:t>About 40 percent of North Koreans are farmers. </a:t>
            </a:r>
          </a:p>
          <a:p>
            <a:r>
              <a:rPr lang="en-US" dirty="0"/>
              <a:t>Farms in North Korea are organized into </a:t>
            </a:r>
            <a:r>
              <a:rPr lang="en-US" dirty="0">
                <a:solidFill>
                  <a:srgbClr val="92D050"/>
                </a:solidFill>
              </a:rPr>
              <a:t>cooperatives</a:t>
            </a:r>
            <a:r>
              <a:rPr lang="en-US" dirty="0"/>
              <a:t> </a:t>
            </a:r>
            <a:r>
              <a:rPr lang="en-US" dirty="0" smtClean="0"/>
              <a:t>worked by households and controlled by the government. </a:t>
            </a:r>
          </a:p>
          <a:p>
            <a:r>
              <a:rPr lang="en-US" dirty="0"/>
              <a:t>The country, however, cannot meet its own food needs and has accepted food aid from foreign sources. </a:t>
            </a:r>
          </a:p>
          <a:p>
            <a:endParaRPr lang="en-US" dirty="0"/>
          </a:p>
        </p:txBody>
      </p:sp>
    </p:spTree>
    <p:extLst>
      <p:ext uri="{BB962C8B-B14F-4D97-AF65-F5344CB8AC3E}">
        <p14:creationId xmlns:p14="http://schemas.microsoft.com/office/powerpoint/2010/main" val="235324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a:t>
            </a:r>
            <a:endParaRPr lang="en-US" dirty="0"/>
          </a:p>
        </p:txBody>
      </p:sp>
      <p:sp>
        <p:nvSpPr>
          <p:cNvPr id="3" name="Content Placeholder 2"/>
          <p:cNvSpPr>
            <a:spLocks noGrp="1"/>
          </p:cNvSpPr>
          <p:nvPr>
            <p:ph sz="quarter" idx="1"/>
          </p:nvPr>
        </p:nvSpPr>
        <p:spPr/>
        <p:txBody>
          <a:bodyPr>
            <a:normAutofit/>
          </a:bodyPr>
          <a:lstStyle/>
          <a:p>
            <a:r>
              <a:rPr lang="en-US" dirty="0"/>
              <a:t> </a:t>
            </a:r>
            <a:r>
              <a:rPr lang="en-US" dirty="0">
                <a:solidFill>
                  <a:schemeClr val="accent1">
                    <a:lumMod val="60000"/>
                    <a:lumOff val="40000"/>
                  </a:schemeClr>
                </a:solidFill>
              </a:rPr>
              <a:t>Japan and Taiwan  </a:t>
            </a:r>
            <a:r>
              <a:rPr lang="en-US" dirty="0"/>
              <a:t>In Japan, modern farming methods and </a:t>
            </a:r>
            <a:r>
              <a:rPr lang="en-US" dirty="0" smtClean="0"/>
              <a:t>efficient </a:t>
            </a:r>
            <a:r>
              <a:rPr lang="en-US" dirty="0"/>
              <a:t>use of limited space have produced high crop yields. </a:t>
            </a:r>
            <a:endParaRPr lang="en-US" dirty="0" smtClean="0"/>
          </a:p>
          <a:p>
            <a:r>
              <a:rPr lang="en-US" dirty="0"/>
              <a:t>The Japanese government subsidizes farmers’ incomes, which helps keep farmers in agriculture. </a:t>
            </a:r>
          </a:p>
          <a:p>
            <a:r>
              <a:rPr lang="en-US" dirty="0"/>
              <a:t>Taiwan grows rice, sugarcane, tea, bananas, and pineapples on its limited farmland. </a:t>
            </a:r>
          </a:p>
          <a:p>
            <a:endParaRPr lang="en-US" dirty="0"/>
          </a:p>
        </p:txBody>
      </p:sp>
    </p:spTree>
    <p:extLst>
      <p:ext uri="{BB962C8B-B14F-4D97-AF65-F5344CB8AC3E}">
        <p14:creationId xmlns:p14="http://schemas.microsoft.com/office/powerpoint/2010/main" val="1500982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a:t>
            </a:r>
            <a:endParaRPr lang="en-US" dirty="0"/>
          </a:p>
        </p:txBody>
      </p:sp>
      <p:sp>
        <p:nvSpPr>
          <p:cNvPr id="3" name="Content Placeholder 2"/>
          <p:cNvSpPr>
            <a:spLocks noGrp="1"/>
          </p:cNvSpPr>
          <p:nvPr>
            <p:ph sz="quarter" idx="1"/>
          </p:nvPr>
        </p:nvSpPr>
        <p:spPr/>
        <p:txBody>
          <a:bodyPr/>
          <a:lstStyle/>
          <a:p>
            <a:r>
              <a:rPr lang="en-US" dirty="0"/>
              <a:t>Since the 1960s, Japan, South Korea, and Taiwan have become important industrial and trading countries. </a:t>
            </a:r>
            <a:endParaRPr lang="en-US" dirty="0" smtClean="0"/>
          </a:p>
          <a:p>
            <a:r>
              <a:rPr lang="en-US" dirty="0"/>
              <a:t>China is becoming more industrialized. </a:t>
            </a:r>
          </a:p>
          <a:p>
            <a:r>
              <a:rPr lang="en-US" dirty="0"/>
              <a:t>North Korea and Mongolia lag behind the other East Asian countries</a:t>
            </a:r>
            <a:r>
              <a:rPr lang="en-US" dirty="0" smtClean="0"/>
              <a:t>.</a:t>
            </a:r>
          </a:p>
          <a:p>
            <a:r>
              <a:rPr lang="en-US" dirty="0">
                <a:solidFill>
                  <a:schemeClr val="accent1">
                    <a:lumMod val="60000"/>
                    <a:lumOff val="40000"/>
                  </a:schemeClr>
                </a:solidFill>
              </a:rPr>
              <a:t>Japan </a:t>
            </a:r>
            <a:r>
              <a:rPr lang="en-US" dirty="0"/>
              <a:t> With the United States’ help after World War II, Japan rebuilt its economy.</a:t>
            </a:r>
          </a:p>
          <a:p>
            <a:r>
              <a:rPr lang="en-US" dirty="0"/>
              <a:t>A highly skilled workforce and up-to-date technology have made Japan a leading producer and exporter of motor vehicles, computers, electronics, and other consumer goods.</a:t>
            </a:r>
          </a:p>
          <a:p>
            <a:endParaRPr lang="en-US" dirty="0"/>
          </a:p>
        </p:txBody>
      </p:sp>
    </p:spTree>
    <p:extLst>
      <p:ext uri="{BB962C8B-B14F-4D97-AF65-F5344CB8AC3E}">
        <p14:creationId xmlns:p14="http://schemas.microsoft.com/office/powerpoint/2010/main" val="428545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a:t>
            </a:r>
            <a:endParaRPr lang="en-US" dirty="0"/>
          </a:p>
        </p:txBody>
      </p:sp>
      <p:sp>
        <p:nvSpPr>
          <p:cNvPr id="3" name="Content Placeholder 2"/>
          <p:cNvSpPr>
            <a:spLocks noGrp="1"/>
          </p:cNvSpPr>
          <p:nvPr>
            <p:ph sz="quarter" idx="1"/>
          </p:nvPr>
        </p:nvSpPr>
        <p:spPr>
          <a:xfrm>
            <a:off x="914400" y="1447800"/>
            <a:ext cx="7772400" cy="4800600"/>
          </a:xfrm>
        </p:spPr>
        <p:txBody>
          <a:bodyPr>
            <a:normAutofit lnSpcReduction="10000"/>
          </a:bodyPr>
          <a:lstStyle/>
          <a:p>
            <a:r>
              <a:rPr lang="en-US" dirty="0">
                <a:solidFill>
                  <a:schemeClr val="accent1">
                    <a:lumMod val="60000"/>
                    <a:lumOff val="40000"/>
                  </a:schemeClr>
                </a:solidFill>
              </a:rPr>
              <a:t>South and North Korea  </a:t>
            </a:r>
            <a:r>
              <a:rPr lang="en-US" dirty="0"/>
              <a:t>Like Japan, South Korea has developed a prosperous market economy based on exports</a:t>
            </a:r>
            <a:r>
              <a:rPr lang="en-US" dirty="0" smtClean="0"/>
              <a:t>.</a:t>
            </a:r>
          </a:p>
          <a:p>
            <a:r>
              <a:rPr lang="en-US" dirty="0"/>
              <a:t>North Korea, however, has a command economy based on heavy industries that produce machinery, chemicals, and military equipment. </a:t>
            </a:r>
          </a:p>
          <a:p>
            <a:r>
              <a:rPr lang="en-US" dirty="0"/>
              <a:t>Since the Soviet collapse in 1991, the North Koreans have slowly moved toward establishing contacts with market-economy countries, especially South Korea.</a:t>
            </a:r>
          </a:p>
          <a:p>
            <a:r>
              <a:rPr lang="en-US" dirty="0">
                <a:solidFill>
                  <a:schemeClr val="accent1">
                    <a:lumMod val="60000"/>
                    <a:lumOff val="40000"/>
                  </a:schemeClr>
                </a:solidFill>
              </a:rPr>
              <a:t>Taiwan </a:t>
            </a:r>
            <a:r>
              <a:rPr lang="en-US" dirty="0"/>
              <a:t> Until the 1960s, Taiwan used profits from agricultural exports to build its manufacturing industries.  </a:t>
            </a:r>
            <a:endParaRPr lang="en-US" dirty="0" smtClean="0"/>
          </a:p>
          <a:p>
            <a:r>
              <a:rPr lang="en-US" dirty="0"/>
              <a:t>Today, technology-based products </a:t>
            </a:r>
            <a:r>
              <a:rPr lang="en-US" dirty="0" smtClean="0"/>
              <a:t>and </a:t>
            </a:r>
            <a:r>
              <a:rPr lang="en-US" dirty="0"/>
              <a:t>services are replacing textiles </a:t>
            </a:r>
            <a:r>
              <a:rPr lang="en-US" dirty="0" smtClean="0"/>
              <a:t>and </a:t>
            </a:r>
            <a:r>
              <a:rPr lang="en-US" dirty="0"/>
              <a:t>plastics as Taiwan’s major exports. </a:t>
            </a:r>
          </a:p>
          <a:p>
            <a:endParaRPr lang="en-US" dirty="0"/>
          </a:p>
        </p:txBody>
      </p:sp>
    </p:spTree>
    <p:extLst>
      <p:ext uri="{BB962C8B-B14F-4D97-AF65-F5344CB8AC3E}">
        <p14:creationId xmlns:p14="http://schemas.microsoft.com/office/powerpoint/2010/main" val="364120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a:t>
            </a:r>
            <a:endParaRPr lang="en-US" dirty="0"/>
          </a:p>
        </p:txBody>
      </p:sp>
      <p:sp>
        <p:nvSpPr>
          <p:cNvPr id="3" name="Content Placeholder 2"/>
          <p:cNvSpPr>
            <a:spLocks noGrp="1"/>
          </p:cNvSpPr>
          <p:nvPr>
            <p:ph sz="quarter" idx="1"/>
          </p:nvPr>
        </p:nvSpPr>
        <p:spPr/>
        <p:txBody>
          <a:bodyPr/>
          <a:lstStyle/>
          <a:p>
            <a:endParaRPr lang="en-US" dirty="0"/>
          </a:p>
        </p:txBody>
      </p:sp>
      <p:grpSp>
        <p:nvGrpSpPr>
          <p:cNvPr id="7" name="Group 38"/>
          <p:cNvGrpSpPr>
            <a:grpSpLocks/>
          </p:cNvGrpSpPr>
          <p:nvPr/>
        </p:nvGrpSpPr>
        <p:grpSpPr bwMode="auto">
          <a:xfrm>
            <a:off x="2095500" y="1258888"/>
            <a:ext cx="6788150" cy="4448175"/>
            <a:chOff x="1320" y="793"/>
            <a:chExt cx="4276" cy="2802"/>
          </a:xfrm>
        </p:grpSpPr>
        <p:pic>
          <p:nvPicPr>
            <p:cNvPr id="8" name="Picture 36" descr="p-687_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 y="863"/>
              <a:ext cx="3916" cy="2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7" descr="p-687_L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0" y="793"/>
              <a:ext cx="1036" cy="7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160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GWG687W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a:t>
            </a:r>
            <a:endParaRPr lang="en-US" dirty="0"/>
          </a:p>
        </p:txBody>
      </p:sp>
      <p:sp>
        <p:nvSpPr>
          <p:cNvPr id="3" name="Content Placeholder 2"/>
          <p:cNvSpPr>
            <a:spLocks noGrp="1"/>
          </p:cNvSpPr>
          <p:nvPr>
            <p:ph sz="quarter" idx="1"/>
          </p:nvPr>
        </p:nvSpPr>
        <p:spPr/>
        <p:txBody>
          <a:bodyPr>
            <a:normAutofit/>
          </a:bodyPr>
          <a:lstStyle/>
          <a:p>
            <a:r>
              <a:rPr lang="en-US" b="1" dirty="0">
                <a:solidFill>
                  <a:srgbClr val="FFFFBE"/>
                </a:solidFill>
              </a:rPr>
              <a:t>China</a:t>
            </a:r>
            <a:r>
              <a:rPr lang="en-US" dirty="0">
                <a:solidFill>
                  <a:schemeClr val="bg1"/>
                </a:solidFill>
              </a:rPr>
              <a:t>  </a:t>
            </a:r>
            <a:r>
              <a:rPr lang="en-US" dirty="0"/>
              <a:t>China’s communist government controls </a:t>
            </a:r>
            <a:r>
              <a:rPr lang="en-US" dirty="0" smtClean="0"/>
              <a:t>its manufacturing </a:t>
            </a:r>
            <a:r>
              <a:rPr lang="en-US" dirty="0"/>
              <a:t>industries</a:t>
            </a:r>
            <a:r>
              <a:rPr lang="en-US" dirty="0" smtClean="0"/>
              <a:t>.</a:t>
            </a:r>
          </a:p>
          <a:p>
            <a:r>
              <a:rPr lang="en-US" dirty="0"/>
              <a:t>Since the 1970s, however, Chinese officials have sought foreign investment and permitted private ownership of small businesses. </a:t>
            </a:r>
          </a:p>
          <a:p>
            <a:r>
              <a:rPr lang="en-US" dirty="0"/>
              <a:t>Market reforms have helped China’s economy grow by 8 percent a year.</a:t>
            </a:r>
          </a:p>
          <a:p>
            <a:endParaRPr lang="en-US" dirty="0"/>
          </a:p>
        </p:txBody>
      </p:sp>
    </p:spTree>
    <p:extLst>
      <p:ext uri="{BB962C8B-B14F-4D97-AF65-F5344CB8AC3E}">
        <p14:creationId xmlns:p14="http://schemas.microsoft.com/office/powerpoint/2010/main" val="203614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a:t>
            </a:r>
            <a:endParaRPr lang="en-US" dirty="0"/>
          </a:p>
        </p:txBody>
      </p:sp>
      <p:sp>
        <p:nvSpPr>
          <p:cNvPr id="3" name="Content Placeholder 2"/>
          <p:cNvSpPr>
            <a:spLocks noGrp="1"/>
          </p:cNvSpPr>
          <p:nvPr>
            <p:ph sz="quarter" idx="1"/>
          </p:nvPr>
        </p:nvSpPr>
        <p:spPr/>
        <p:txBody>
          <a:bodyPr/>
          <a:lstStyle/>
          <a:p>
            <a:r>
              <a:rPr lang="en-US" dirty="0">
                <a:solidFill>
                  <a:schemeClr val="accent1">
                    <a:lumMod val="60000"/>
                    <a:lumOff val="40000"/>
                  </a:schemeClr>
                </a:solidFill>
              </a:rPr>
              <a:t>Hong Kong and Macau  </a:t>
            </a:r>
            <a:r>
              <a:rPr lang="en-US" dirty="0"/>
              <a:t>The Chinese territories of Hong Kong and Macau are major trading centers</a:t>
            </a:r>
            <a:r>
              <a:rPr lang="en-US" dirty="0" smtClean="0"/>
              <a:t>.</a:t>
            </a:r>
          </a:p>
          <a:p>
            <a:r>
              <a:rPr lang="en-US" dirty="0"/>
              <a:t>The British gave up control of Hong Kong to the Chinese in 1997, and Macau, formerly a Portuguese colony, became a part of China in 1999. </a:t>
            </a:r>
          </a:p>
          <a:p>
            <a:r>
              <a:rPr lang="en-US" dirty="0"/>
              <a:t>The market economies of both territories bring great profits to China. </a:t>
            </a:r>
          </a:p>
          <a:p>
            <a:endParaRPr lang="en-US" dirty="0"/>
          </a:p>
        </p:txBody>
      </p:sp>
    </p:spTree>
    <p:extLst>
      <p:ext uri="{BB962C8B-B14F-4D97-AF65-F5344CB8AC3E}">
        <p14:creationId xmlns:p14="http://schemas.microsoft.com/office/powerpoint/2010/main" val="442247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quarter" idx="1"/>
          </p:nvPr>
        </p:nvSpPr>
        <p:spPr/>
        <p:txBody>
          <a:bodyPr>
            <a:normAutofit/>
          </a:bodyPr>
          <a:lstStyle/>
          <a:p>
            <a:r>
              <a:rPr lang="en-US" dirty="0"/>
              <a:t>East Asian countries have become more interdependent with one another and the rest of the world. Yet deeply rooted political differences still affect trade and international relations</a:t>
            </a:r>
            <a:r>
              <a:rPr lang="en-US" dirty="0" smtClean="0"/>
              <a:t>.</a:t>
            </a:r>
          </a:p>
          <a:p>
            <a:r>
              <a:rPr lang="en-US" b="1" dirty="0">
                <a:solidFill>
                  <a:srgbClr val="FFFFBE"/>
                </a:solidFill>
              </a:rPr>
              <a:t>Japan: Trade Surpluses </a:t>
            </a:r>
            <a:r>
              <a:rPr lang="en-US" dirty="0">
                <a:solidFill>
                  <a:schemeClr val="bg1"/>
                </a:solidFill>
              </a:rPr>
              <a:t> </a:t>
            </a:r>
            <a:r>
              <a:rPr lang="en-US" dirty="0"/>
              <a:t>Japan must import raw materials from which it makes its export products</a:t>
            </a:r>
            <a:r>
              <a:rPr lang="en-US" dirty="0" smtClean="0"/>
              <a:t>.</a:t>
            </a:r>
          </a:p>
          <a:p>
            <a:pPr>
              <a:spcBef>
                <a:spcPct val="20000"/>
              </a:spcBef>
              <a:spcAft>
                <a:spcPct val="20000"/>
              </a:spcAft>
            </a:pPr>
            <a:r>
              <a:rPr lang="en-US" dirty="0"/>
              <a:t>The country enjoys an enormous </a:t>
            </a:r>
            <a:r>
              <a:rPr lang="en-US" b="1" dirty="0">
                <a:solidFill>
                  <a:srgbClr val="00DC6E"/>
                </a:solidFill>
              </a:rPr>
              <a:t>trade surplus</a:t>
            </a:r>
            <a:r>
              <a:rPr lang="en-US" dirty="0">
                <a:solidFill>
                  <a:schemeClr val="bg1"/>
                </a:solidFill>
              </a:rPr>
              <a:t> </a:t>
            </a:r>
            <a:r>
              <a:rPr lang="en-US" dirty="0"/>
              <a:t>because of the tariffs it places on imported goods. </a:t>
            </a:r>
          </a:p>
          <a:p>
            <a:pPr>
              <a:spcBef>
                <a:spcPct val="20000"/>
              </a:spcBef>
              <a:spcAft>
                <a:spcPct val="20000"/>
              </a:spcAft>
            </a:pPr>
            <a:r>
              <a:rPr lang="en-US" dirty="0"/>
              <a:t>Japan’s trading partners resent these tariffs and have tried to persuade Japan to lower them to restore a balance of trade</a:t>
            </a:r>
            <a:r>
              <a:rPr lang="en-US" dirty="0" smtClean="0"/>
              <a:t>.</a:t>
            </a:r>
            <a:endParaRPr lang="en-US" dirty="0"/>
          </a:p>
        </p:txBody>
      </p:sp>
    </p:spTree>
    <p:extLst>
      <p:ext uri="{BB962C8B-B14F-4D97-AF65-F5344CB8AC3E}">
        <p14:creationId xmlns:p14="http://schemas.microsoft.com/office/powerpoint/2010/main" val="153614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Objectives</a:t>
            </a:r>
            <a:endParaRPr lang="en-US" dirty="0"/>
          </a:p>
        </p:txBody>
      </p:sp>
      <p:sp>
        <p:nvSpPr>
          <p:cNvPr id="3" name="Content Placeholder 2"/>
          <p:cNvSpPr>
            <a:spLocks noGrp="1"/>
          </p:cNvSpPr>
          <p:nvPr>
            <p:ph sz="quarter" idx="1"/>
          </p:nvPr>
        </p:nvSpPr>
        <p:spPr/>
        <p:txBody>
          <a:bodyPr/>
          <a:lstStyle/>
          <a:p>
            <a:r>
              <a:rPr lang="en-US" dirty="0"/>
              <a:t>Describe the governments and economies of the East Asian countries. </a:t>
            </a:r>
            <a:endParaRPr lang="en-US" dirty="0" smtClean="0"/>
          </a:p>
          <a:p>
            <a:r>
              <a:rPr lang="en-US" dirty="0"/>
              <a:t>Explain the environmental challenges and recurring natural disasters East Asians face and the steps they are taking to meet those challenges.</a:t>
            </a:r>
          </a:p>
          <a:p>
            <a:endParaRPr lang="en-US" dirty="0"/>
          </a:p>
        </p:txBody>
      </p:sp>
    </p:spTree>
    <p:extLst>
      <p:ext uri="{BB962C8B-B14F-4D97-AF65-F5344CB8AC3E}">
        <p14:creationId xmlns:p14="http://schemas.microsoft.com/office/powerpoint/2010/main" val="22295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quarter" idx="1"/>
          </p:nvPr>
        </p:nvSpPr>
        <p:spPr/>
        <p:txBody>
          <a:bodyPr>
            <a:normAutofit/>
          </a:bodyPr>
          <a:lstStyle/>
          <a:p>
            <a:r>
              <a:rPr lang="en-US" sz="2800" b="1" dirty="0">
                <a:solidFill>
                  <a:srgbClr val="FFFFBE"/>
                </a:solidFill>
              </a:rPr>
              <a:t>China: Trade and Human Rights</a:t>
            </a:r>
            <a:r>
              <a:rPr lang="en-US" sz="2800" dirty="0">
                <a:solidFill>
                  <a:schemeClr val="bg1"/>
                </a:solidFill>
              </a:rPr>
              <a:t>  </a:t>
            </a:r>
            <a:br>
              <a:rPr lang="en-US" sz="2800" dirty="0">
                <a:solidFill>
                  <a:schemeClr val="bg1"/>
                </a:solidFill>
              </a:rPr>
            </a:br>
            <a:r>
              <a:rPr lang="en-US" sz="2800" dirty="0"/>
              <a:t>China actively seeks international trade partners, but many countries disapprove of its treatment of Chinese citizens who speak out against government policies</a:t>
            </a:r>
            <a:r>
              <a:rPr lang="en-US" sz="2800" dirty="0" smtClean="0"/>
              <a:t>.</a:t>
            </a:r>
          </a:p>
          <a:p>
            <a:r>
              <a:rPr lang="en-US" sz="2800" dirty="0"/>
              <a:t>As a result, these countries restrict trade with China. </a:t>
            </a:r>
            <a:r>
              <a:rPr lang="en-US" sz="2800" dirty="0" smtClean="0"/>
              <a:t> </a:t>
            </a:r>
            <a:endParaRPr lang="en-US" sz="2800" dirty="0"/>
          </a:p>
          <a:p>
            <a:r>
              <a:rPr lang="en-US" sz="2800" dirty="0"/>
              <a:t>In 2000 the United States granted China full trading privileges, hoping that trade would influence China to respect human rights. </a:t>
            </a:r>
          </a:p>
          <a:p>
            <a:endParaRPr lang="en-US" sz="2800" dirty="0" smtClean="0"/>
          </a:p>
        </p:txBody>
      </p:sp>
    </p:spTree>
    <p:extLst>
      <p:ext uri="{BB962C8B-B14F-4D97-AF65-F5344CB8AC3E}">
        <p14:creationId xmlns:p14="http://schemas.microsoft.com/office/powerpoint/2010/main" val="3643910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Transportation and Communications</a:t>
            </a:r>
            <a:endParaRPr lang="en-US" dirty="0"/>
          </a:p>
        </p:txBody>
      </p:sp>
      <p:sp>
        <p:nvSpPr>
          <p:cNvPr id="3" name="Content Placeholder 2"/>
          <p:cNvSpPr>
            <a:spLocks noGrp="1"/>
          </p:cNvSpPr>
          <p:nvPr>
            <p:ph sz="quarter" idx="1"/>
          </p:nvPr>
        </p:nvSpPr>
        <p:spPr>
          <a:xfrm>
            <a:off x="914400" y="1447800"/>
            <a:ext cx="7772400" cy="4724400"/>
          </a:xfrm>
        </p:spPr>
        <p:txBody>
          <a:bodyPr>
            <a:normAutofit fontScale="92500" lnSpcReduction="10000"/>
          </a:bodyPr>
          <a:lstStyle/>
          <a:p>
            <a:r>
              <a:rPr lang="en-US" dirty="0"/>
              <a:t>Although every East Asian country has modern air services, overland travel in the region involves long journeys by railroad or highway. Rural transportation and communication networks lag behind those in urban areas.</a:t>
            </a:r>
          </a:p>
          <a:p>
            <a:r>
              <a:rPr lang="en-US" dirty="0">
                <a:solidFill>
                  <a:schemeClr val="accent1">
                    <a:lumMod val="60000"/>
                    <a:lumOff val="40000"/>
                  </a:schemeClr>
                </a:solidFill>
              </a:rPr>
              <a:t>Land Travel  </a:t>
            </a:r>
            <a:r>
              <a:rPr lang="en-US" dirty="0"/>
              <a:t>Japan, South Korea, and Taiwan have nationwide highway and </a:t>
            </a:r>
            <a:r>
              <a:rPr lang="en-US" dirty="0" smtClean="0"/>
              <a:t>rail </a:t>
            </a:r>
            <a:r>
              <a:rPr lang="en-US" dirty="0"/>
              <a:t>networks. </a:t>
            </a:r>
            <a:endParaRPr lang="en-US" dirty="0" smtClean="0"/>
          </a:p>
          <a:p>
            <a:r>
              <a:rPr lang="en-US" dirty="0"/>
              <a:t>By contrast, most of Mongolia’s roads are unpaved, and lack of inland land transport has hindered the development of western China. </a:t>
            </a:r>
          </a:p>
          <a:p>
            <a:r>
              <a:rPr lang="en-US" dirty="0"/>
              <a:t>The Chinese government, however, has developed railroads for long-distance travel</a:t>
            </a:r>
            <a:r>
              <a:rPr lang="en-US" dirty="0" smtClean="0"/>
              <a:t>.</a:t>
            </a:r>
          </a:p>
          <a:p>
            <a:r>
              <a:rPr lang="en-US" dirty="0"/>
              <a:t>Bicycles are a popular form of transportation throughout China. </a:t>
            </a:r>
            <a:endParaRPr lang="en-US" dirty="0" smtClean="0"/>
          </a:p>
          <a:p>
            <a:endParaRPr lang="en-US" dirty="0"/>
          </a:p>
        </p:txBody>
      </p:sp>
    </p:spTree>
    <p:extLst>
      <p:ext uri="{BB962C8B-B14F-4D97-AF65-F5344CB8AC3E}">
        <p14:creationId xmlns:p14="http://schemas.microsoft.com/office/powerpoint/2010/main" val="3751798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Transportation and Communications</a:t>
            </a:r>
            <a:endParaRPr lang="en-US" dirty="0"/>
          </a:p>
        </p:txBody>
      </p:sp>
      <p:sp>
        <p:nvSpPr>
          <p:cNvPr id="3" name="Content Placeholder 2"/>
          <p:cNvSpPr>
            <a:spLocks noGrp="1"/>
          </p:cNvSpPr>
          <p:nvPr>
            <p:ph sz="quarter" idx="1"/>
          </p:nvPr>
        </p:nvSpPr>
        <p:spPr/>
        <p:txBody>
          <a:bodyPr>
            <a:normAutofit/>
          </a:bodyPr>
          <a:lstStyle/>
          <a:p>
            <a:r>
              <a:rPr lang="en-US" b="1" dirty="0">
                <a:solidFill>
                  <a:srgbClr val="FFFFBE"/>
                </a:solidFill>
              </a:rPr>
              <a:t>Water Travel</a:t>
            </a:r>
            <a:r>
              <a:rPr lang="en-US" dirty="0">
                <a:solidFill>
                  <a:schemeClr val="bg1"/>
                </a:solidFill>
              </a:rPr>
              <a:t>  </a:t>
            </a:r>
            <a:r>
              <a:rPr lang="en-US" dirty="0"/>
              <a:t>China’s rivers are important routes from the interior </a:t>
            </a:r>
            <a:r>
              <a:rPr lang="en-US" dirty="0" smtClean="0"/>
              <a:t>to </a:t>
            </a:r>
            <a:r>
              <a:rPr lang="en-US" dirty="0"/>
              <a:t>seaports such as Shanghai</a:t>
            </a:r>
            <a:r>
              <a:rPr lang="en-US" dirty="0" smtClean="0"/>
              <a:t>.</a:t>
            </a:r>
          </a:p>
          <a:p>
            <a:pPr>
              <a:spcBef>
                <a:spcPct val="20000"/>
              </a:spcBef>
              <a:spcAft>
                <a:spcPct val="20000"/>
              </a:spcAft>
            </a:pPr>
            <a:r>
              <a:rPr lang="en-US" dirty="0"/>
              <a:t>Japan and China both have large </a:t>
            </a:r>
            <a:r>
              <a:rPr lang="en-US" b="1" dirty="0">
                <a:solidFill>
                  <a:srgbClr val="00DC6E"/>
                </a:solidFill>
              </a:rPr>
              <a:t>merchant marine</a:t>
            </a:r>
            <a:r>
              <a:rPr lang="en-US" dirty="0">
                <a:solidFill>
                  <a:schemeClr val="bg1"/>
                </a:solidFill>
              </a:rPr>
              <a:t> </a:t>
            </a:r>
            <a:r>
              <a:rPr lang="en-US" dirty="0"/>
              <a:t>fleets. </a:t>
            </a:r>
          </a:p>
          <a:p>
            <a:pPr>
              <a:spcBef>
                <a:spcPct val="20000"/>
              </a:spcBef>
              <a:spcAft>
                <a:spcPct val="20000"/>
              </a:spcAft>
            </a:pPr>
            <a:r>
              <a:rPr lang="en-US" dirty="0"/>
              <a:t>Commercial shipping is important </a:t>
            </a:r>
            <a:r>
              <a:rPr lang="en-US" dirty="0" smtClean="0"/>
              <a:t>to </a:t>
            </a:r>
            <a:r>
              <a:rPr lang="en-US" dirty="0"/>
              <a:t>East Asia’s export trade. </a:t>
            </a:r>
          </a:p>
          <a:p>
            <a:endParaRPr lang="en-US" dirty="0"/>
          </a:p>
        </p:txBody>
      </p:sp>
    </p:spTree>
    <p:extLst>
      <p:ext uri="{BB962C8B-B14F-4D97-AF65-F5344CB8AC3E}">
        <p14:creationId xmlns:p14="http://schemas.microsoft.com/office/powerpoint/2010/main" val="445095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and Communication</a:t>
            </a:r>
            <a:endParaRPr lang="en-US" dirty="0"/>
          </a:p>
        </p:txBody>
      </p:sp>
      <p:sp>
        <p:nvSpPr>
          <p:cNvPr id="3" name="Content Placeholder 2"/>
          <p:cNvSpPr>
            <a:spLocks noGrp="1"/>
          </p:cNvSpPr>
          <p:nvPr>
            <p:ph sz="quarter" idx="1"/>
          </p:nvPr>
        </p:nvSpPr>
        <p:spPr/>
        <p:txBody>
          <a:bodyPr/>
          <a:lstStyle/>
          <a:p>
            <a:endParaRPr lang="en-US" dirty="0"/>
          </a:p>
        </p:txBody>
      </p:sp>
      <p:grpSp>
        <p:nvGrpSpPr>
          <p:cNvPr id="4" name="Group 31"/>
          <p:cNvGrpSpPr>
            <a:grpSpLocks/>
          </p:cNvGrpSpPr>
          <p:nvPr/>
        </p:nvGrpSpPr>
        <p:grpSpPr bwMode="auto">
          <a:xfrm>
            <a:off x="2127250" y="1600200"/>
            <a:ext cx="6680200" cy="4489450"/>
            <a:chOff x="1340" y="1008"/>
            <a:chExt cx="4208" cy="2828"/>
          </a:xfrm>
        </p:grpSpPr>
        <p:pic>
          <p:nvPicPr>
            <p:cNvPr id="5" name="Picture 29" descr="p-691_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 y="1104"/>
              <a:ext cx="3916" cy="27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0" descr="p-691_L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 y="1008"/>
              <a:ext cx="1036" cy="7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688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GWG691W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Transportation and Communication </a:t>
            </a:r>
            <a:endParaRPr lang="en-US" dirty="0"/>
          </a:p>
        </p:txBody>
      </p:sp>
      <p:sp>
        <p:nvSpPr>
          <p:cNvPr id="3" name="Content Placeholder 2"/>
          <p:cNvSpPr>
            <a:spLocks noGrp="1"/>
          </p:cNvSpPr>
          <p:nvPr>
            <p:ph sz="quarter" idx="1"/>
          </p:nvPr>
        </p:nvSpPr>
        <p:spPr/>
        <p:txBody>
          <a:bodyPr/>
          <a:lstStyle/>
          <a:p>
            <a:r>
              <a:rPr lang="en-US" sz="2400" b="1" dirty="0">
                <a:solidFill>
                  <a:srgbClr val="FFFFBE"/>
                </a:solidFill>
              </a:rPr>
              <a:t>Communications</a:t>
            </a:r>
            <a:r>
              <a:rPr lang="en-US" sz="2400" dirty="0">
                <a:solidFill>
                  <a:schemeClr val="bg1"/>
                </a:solidFill>
              </a:rPr>
              <a:t>  </a:t>
            </a:r>
            <a:r>
              <a:rPr lang="en-US" sz="2400" dirty="0"/>
              <a:t>Japanese, Taiwanese, and South Korean citizens enjoy easy access to the Internet and good telephone systems</a:t>
            </a:r>
            <a:r>
              <a:rPr lang="en-US" sz="2400" dirty="0" smtClean="0"/>
              <a:t>.</a:t>
            </a:r>
          </a:p>
          <a:p>
            <a:r>
              <a:rPr lang="en-US" dirty="0"/>
              <a:t>Most people own televisions and radios and read print materials of all kinds. </a:t>
            </a:r>
          </a:p>
          <a:p>
            <a:r>
              <a:rPr lang="en-US" dirty="0"/>
              <a:t>In China and North Korea, the government controls the media and limits citizens’ access to information </a:t>
            </a:r>
            <a:r>
              <a:rPr lang="en-US" dirty="0" smtClean="0"/>
              <a:t>on </a:t>
            </a:r>
            <a:r>
              <a:rPr lang="en-US" dirty="0"/>
              <a:t>the Internet.</a:t>
            </a:r>
          </a:p>
          <a:p>
            <a:endParaRPr lang="en-US" dirty="0"/>
          </a:p>
        </p:txBody>
      </p:sp>
    </p:spTree>
    <p:extLst>
      <p:ext uri="{BB962C8B-B14F-4D97-AF65-F5344CB8AC3E}">
        <p14:creationId xmlns:p14="http://schemas.microsoft.com/office/powerpoint/2010/main" val="3654380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People and their Environment</a:t>
            </a:r>
            <a:endParaRPr lang="en-US" dirty="0"/>
          </a:p>
        </p:txBody>
      </p:sp>
      <p:sp>
        <p:nvSpPr>
          <p:cNvPr id="5" name="Text Placeholder 4"/>
          <p:cNvSpPr>
            <a:spLocks noGrp="1"/>
          </p:cNvSpPr>
          <p:nvPr>
            <p:ph type="body" idx="1"/>
          </p:nvPr>
        </p:nvSpPr>
        <p:spPr/>
        <p:txBody>
          <a:bodyPr/>
          <a:lstStyle/>
          <a:p>
            <a:r>
              <a:rPr lang="en-US" dirty="0" smtClean="0"/>
              <a:t>Section 2</a:t>
            </a:r>
            <a:endParaRPr lang="en-US" dirty="0"/>
          </a:p>
        </p:txBody>
      </p:sp>
    </p:spTree>
    <p:extLst>
      <p:ext uri="{BB962C8B-B14F-4D97-AF65-F5344CB8AC3E}">
        <p14:creationId xmlns:p14="http://schemas.microsoft.com/office/powerpoint/2010/main" val="3279718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lstStyle/>
          <a:p>
            <a:r>
              <a:rPr lang="en-US" dirty="0"/>
              <a:t>Explain how East Asia’s industrialization and urbanization have affected the environment</a:t>
            </a:r>
            <a:r>
              <a:rPr lang="en-US" dirty="0" smtClean="0"/>
              <a:t>.</a:t>
            </a:r>
          </a:p>
          <a:p>
            <a:r>
              <a:rPr lang="en-US" dirty="0"/>
              <a:t>Identify the steps that East Asians are taking </a:t>
            </a:r>
            <a:r>
              <a:rPr lang="en-US" dirty="0" smtClean="0"/>
              <a:t>to </a:t>
            </a:r>
            <a:r>
              <a:rPr lang="en-US" dirty="0"/>
              <a:t>solve environmental problems. </a:t>
            </a:r>
          </a:p>
          <a:p>
            <a:r>
              <a:rPr lang="en-US" dirty="0"/>
              <a:t>Examine the naturally occurring destructive forces that East Asia regularly faces.</a:t>
            </a:r>
          </a:p>
          <a:p>
            <a:endParaRPr lang="en-US" dirty="0"/>
          </a:p>
        </p:txBody>
      </p:sp>
    </p:spTree>
    <p:extLst>
      <p:ext uri="{BB962C8B-B14F-4D97-AF65-F5344CB8AC3E}">
        <p14:creationId xmlns:p14="http://schemas.microsoft.com/office/powerpoint/2010/main" val="3409188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Know</a:t>
            </a:r>
            <a:endParaRPr lang="en-US" dirty="0"/>
          </a:p>
        </p:txBody>
      </p:sp>
      <p:sp>
        <p:nvSpPr>
          <p:cNvPr id="3" name="Content Placeholder 2"/>
          <p:cNvSpPr>
            <a:spLocks noGrp="1"/>
          </p:cNvSpPr>
          <p:nvPr>
            <p:ph sz="quarter" idx="1"/>
          </p:nvPr>
        </p:nvSpPr>
        <p:spPr/>
        <p:txBody>
          <a:bodyPr/>
          <a:lstStyle/>
          <a:p>
            <a:r>
              <a:rPr lang="en-US" dirty="0" smtClean="0"/>
              <a:t>Desertification</a:t>
            </a:r>
          </a:p>
          <a:p>
            <a:r>
              <a:rPr lang="en-US" dirty="0"/>
              <a:t>chlorofluorocarbons </a:t>
            </a:r>
          </a:p>
          <a:p>
            <a:r>
              <a:rPr lang="en-US" dirty="0"/>
              <a:t>aquaculture</a:t>
            </a:r>
          </a:p>
          <a:p>
            <a:endParaRPr lang="en-US" dirty="0" smtClean="0"/>
          </a:p>
        </p:txBody>
      </p:sp>
    </p:spTree>
    <p:extLst>
      <p:ext uri="{BB962C8B-B14F-4D97-AF65-F5344CB8AC3E}">
        <p14:creationId xmlns:p14="http://schemas.microsoft.com/office/powerpoint/2010/main" val="3619714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Geographic View</a:t>
            </a:r>
            <a:endParaRPr lang="en-US" dirty="0"/>
          </a:p>
        </p:txBody>
      </p:sp>
      <p:sp>
        <p:nvSpPr>
          <p:cNvPr id="3" name="Content Placeholder 2"/>
          <p:cNvSpPr>
            <a:spLocks noGrp="1"/>
          </p:cNvSpPr>
          <p:nvPr>
            <p:ph sz="quarter" idx="1"/>
          </p:nvPr>
        </p:nvSpPr>
        <p:spPr/>
        <p:txBody>
          <a:bodyPr/>
          <a:lstStyle/>
          <a:p>
            <a:endParaRPr lang="en-US"/>
          </a:p>
        </p:txBody>
      </p:sp>
      <p:pic>
        <p:nvPicPr>
          <p:cNvPr id="5" name="Picture 32" descr="GV6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813" y="1443038"/>
            <a:ext cx="3738562" cy="480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82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GWG_69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Literacy </a:t>
            </a:r>
            <a:endParaRPr lang="en-US" dirty="0"/>
          </a:p>
        </p:txBody>
      </p:sp>
      <p:sp>
        <p:nvSpPr>
          <p:cNvPr id="3" name="Content Placeholder 2"/>
          <p:cNvSpPr>
            <a:spLocks noGrp="1"/>
          </p:cNvSpPr>
          <p:nvPr>
            <p:ph sz="quarter" idx="1"/>
          </p:nvPr>
        </p:nvSpPr>
        <p:spPr/>
        <p:txBody>
          <a:bodyPr/>
          <a:lstStyle/>
          <a:p>
            <a:r>
              <a:rPr lang="en-US" dirty="0"/>
              <a:t>During the 1990s alone, more than 12,000 people were killed in earthquakes in East Asia. Nearly half of these deaths occurred in 1995 in Kobe, Japan, where an earthquake measuring 6.7 on the Richter scale struck. An increase of one whole number on the Richter scale means a tenfold increase of the earthquake’s force; thus, a 6.7 earthquake is 10 times stronger and more damaging than a 5.7 earthquake.</a:t>
            </a:r>
          </a:p>
        </p:txBody>
      </p:sp>
    </p:spTree>
    <p:extLst>
      <p:ext uri="{BB962C8B-B14F-4D97-AF65-F5344CB8AC3E}">
        <p14:creationId xmlns:p14="http://schemas.microsoft.com/office/powerpoint/2010/main" val="419891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Living in East Asia</a:t>
            </a:r>
            <a:endParaRPr lang="en-US" dirty="0"/>
          </a:p>
        </p:txBody>
      </p:sp>
      <p:sp>
        <p:nvSpPr>
          <p:cNvPr id="5" name="Text Placeholder 4"/>
          <p:cNvSpPr>
            <a:spLocks noGrp="1"/>
          </p:cNvSpPr>
          <p:nvPr>
            <p:ph type="body" idx="1"/>
          </p:nvPr>
        </p:nvSpPr>
        <p:spPr/>
        <p:txBody>
          <a:bodyPr/>
          <a:lstStyle/>
          <a:p>
            <a:r>
              <a:rPr lang="en-US" dirty="0" smtClean="0"/>
              <a:t>Section 1</a:t>
            </a:r>
            <a:endParaRPr lang="en-US" dirty="0"/>
          </a:p>
        </p:txBody>
      </p:sp>
    </p:spTree>
    <p:extLst>
      <p:ext uri="{BB962C8B-B14F-4D97-AF65-F5344CB8AC3E}">
        <p14:creationId xmlns:p14="http://schemas.microsoft.com/office/powerpoint/2010/main" val="2983709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Dilemma</a:t>
            </a:r>
            <a:endParaRPr lang="en-US" dirty="0"/>
          </a:p>
        </p:txBody>
      </p:sp>
      <p:sp>
        <p:nvSpPr>
          <p:cNvPr id="3" name="Content Placeholder 2"/>
          <p:cNvSpPr>
            <a:spLocks noGrp="1"/>
          </p:cNvSpPr>
          <p:nvPr>
            <p:ph sz="quarter" idx="1"/>
          </p:nvPr>
        </p:nvSpPr>
        <p:spPr>
          <a:xfrm>
            <a:off x="838200" y="1447800"/>
            <a:ext cx="7848600" cy="4724400"/>
          </a:xfrm>
        </p:spPr>
        <p:txBody>
          <a:bodyPr>
            <a:normAutofit lnSpcReduction="10000"/>
          </a:bodyPr>
          <a:lstStyle/>
          <a:p>
            <a:r>
              <a:rPr lang="en-US" dirty="0"/>
              <a:t>Rising standards of living and growing economies have resulted in greatly increased demands for electric power </a:t>
            </a:r>
            <a:br>
              <a:rPr lang="en-US" dirty="0"/>
            </a:br>
            <a:r>
              <a:rPr lang="en-US" dirty="0"/>
              <a:t>in East Asia</a:t>
            </a:r>
            <a:r>
              <a:rPr lang="en-US" dirty="0" smtClean="0"/>
              <a:t>.</a:t>
            </a:r>
          </a:p>
          <a:p>
            <a:r>
              <a:rPr lang="en-US" sz="2400" b="1" dirty="0">
                <a:solidFill>
                  <a:srgbClr val="FFFFBE"/>
                </a:solidFill>
              </a:rPr>
              <a:t>Fossil </a:t>
            </a:r>
            <a:r>
              <a:rPr lang="en-US" sz="2400" b="1" dirty="0" smtClean="0">
                <a:solidFill>
                  <a:srgbClr val="FFFFBE"/>
                </a:solidFill>
              </a:rPr>
              <a:t>Fuels</a:t>
            </a:r>
          </a:p>
          <a:p>
            <a:pPr lvl="1"/>
            <a:r>
              <a:rPr lang="en-US" dirty="0"/>
              <a:t>Most of East Asia’s power comes from the burning of fossil fuels. </a:t>
            </a:r>
          </a:p>
          <a:p>
            <a:pPr lvl="1"/>
            <a:r>
              <a:rPr lang="en-US" dirty="0"/>
              <a:t>China, North Korea, and Mongolia are able </a:t>
            </a:r>
            <a:r>
              <a:rPr lang="en-US" dirty="0" smtClean="0"/>
              <a:t>to </a:t>
            </a:r>
            <a:r>
              <a:rPr lang="en-US" dirty="0"/>
              <a:t>rely on their coal reserves for power, but Japan, South Korea, and Taiwan have few coal or oil deposits and must import fossil fuels. </a:t>
            </a:r>
          </a:p>
          <a:p>
            <a:pPr lvl="1"/>
            <a:r>
              <a:rPr lang="en-US" dirty="0"/>
              <a:t>Aware of the damage that fossil fuels inflict </a:t>
            </a:r>
            <a:r>
              <a:rPr lang="en-US" dirty="0" smtClean="0"/>
              <a:t>on </a:t>
            </a:r>
            <a:r>
              <a:rPr lang="en-US" dirty="0"/>
              <a:t>the environment, East Asians have begun to search for cleaner sources of power. </a:t>
            </a:r>
          </a:p>
          <a:p>
            <a:pPr lvl="1"/>
            <a:r>
              <a:rPr lang="en-US" dirty="0"/>
              <a:t>China’s Three Gorges Dam project on the Yangtze River aims to supply a huge amount of hydroelectric power to China’s interior.</a:t>
            </a:r>
          </a:p>
          <a:p>
            <a:pPr lvl="1"/>
            <a:endParaRPr lang="en-US" dirty="0" smtClean="0"/>
          </a:p>
          <a:p>
            <a:pPr lvl="1"/>
            <a:endParaRPr lang="en-US" dirty="0"/>
          </a:p>
        </p:txBody>
      </p:sp>
    </p:spTree>
    <p:extLst>
      <p:ext uri="{BB962C8B-B14F-4D97-AF65-F5344CB8AC3E}">
        <p14:creationId xmlns:p14="http://schemas.microsoft.com/office/powerpoint/2010/main" val="3229356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Dilemma</a:t>
            </a:r>
            <a:endParaRPr lang="en-US" dirty="0"/>
          </a:p>
        </p:txBody>
      </p:sp>
      <p:sp>
        <p:nvSpPr>
          <p:cNvPr id="3" name="Content Placeholder 2"/>
          <p:cNvSpPr>
            <a:spLocks noGrp="1"/>
          </p:cNvSpPr>
          <p:nvPr>
            <p:ph sz="quarter" idx="1"/>
          </p:nvPr>
        </p:nvSpPr>
        <p:spPr>
          <a:xfrm>
            <a:off x="914400" y="1447800"/>
            <a:ext cx="7772400" cy="4876800"/>
          </a:xfrm>
        </p:spPr>
        <p:txBody>
          <a:bodyPr>
            <a:normAutofit/>
          </a:bodyPr>
          <a:lstStyle/>
          <a:p>
            <a:r>
              <a:rPr lang="en-US" b="1" dirty="0">
                <a:solidFill>
                  <a:srgbClr val="FFFFBE"/>
                </a:solidFill>
              </a:rPr>
              <a:t>Nuclear Energy</a:t>
            </a:r>
            <a:r>
              <a:rPr lang="en-US" dirty="0">
                <a:solidFill>
                  <a:schemeClr val="bg1"/>
                </a:solidFill>
              </a:rPr>
              <a:t>  </a:t>
            </a:r>
            <a:r>
              <a:rPr lang="en-US" dirty="0"/>
              <a:t>Japan, South Korea, and Taiwan rely on nuclear energy for 30 to 40 percent of their electrical power</a:t>
            </a:r>
            <a:r>
              <a:rPr lang="en-US" dirty="0" smtClean="0"/>
              <a:t>.</a:t>
            </a:r>
          </a:p>
          <a:p>
            <a:pPr>
              <a:spcBef>
                <a:spcPct val="20000"/>
              </a:spcBef>
              <a:spcAft>
                <a:spcPct val="20000"/>
              </a:spcAft>
            </a:pPr>
            <a:r>
              <a:rPr lang="en-US" dirty="0"/>
              <a:t>Accidents at nuclear power plants have caused Japan to look for safer sources of power. </a:t>
            </a:r>
          </a:p>
          <a:p>
            <a:pPr>
              <a:spcBef>
                <a:spcPct val="20000"/>
              </a:spcBef>
              <a:spcAft>
                <a:spcPct val="20000"/>
              </a:spcAft>
            </a:pPr>
            <a:r>
              <a:rPr lang="en-US" dirty="0"/>
              <a:t>Since 1999 the country has opened several plants that generate wind and solar energy. </a:t>
            </a:r>
          </a:p>
          <a:p>
            <a:endParaRPr lang="en-US" dirty="0"/>
          </a:p>
        </p:txBody>
      </p:sp>
    </p:spTree>
    <p:extLst>
      <p:ext uri="{BB962C8B-B14F-4D97-AF65-F5344CB8AC3E}">
        <p14:creationId xmlns:p14="http://schemas.microsoft.com/office/powerpoint/2010/main" val="2861306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Concerns</a:t>
            </a:r>
            <a:endParaRPr lang="en-US" dirty="0"/>
          </a:p>
        </p:txBody>
      </p:sp>
      <p:sp>
        <p:nvSpPr>
          <p:cNvPr id="3" name="Content Placeholder 2"/>
          <p:cNvSpPr>
            <a:spLocks noGrp="1"/>
          </p:cNvSpPr>
          <p:nvPr>
            <p:ph sz="quarter" idx="1"/>
          </p:nvPr>
        </p:nvSpPr>
        <p:spPr>
          <a:xfrm>
            <a:off x="914400" y="1447800"/>
            <a:ext cx="7772400" cy="4876800"/>
          </a:xfrm>
        </p:spPr>
        <p:txBody>
          <a:bodyPr>
            <a:normAutofit/>
          </a:bodyPr>
          <a:lstStyle/>
          <a:p>
            <a:r>
              <a:rPr lang="en-US" dirty="0"/>
              <a:t>East Asians largely ignored environmental problems during the region’s period of industrial and economic growth. Only now are the countries of East Asia beginning to deal with these challenges.</a:t>
            </a:r>
          </a:p>
          <a:p>
            <a:endParaRPr lang="en-US" dirty="0"/>
          </a:p>
        </p:txBody>
      </p:sp>
    </p:spTree>
    <p:extLst>
      <p:ext uri="{BB962C8B-B14F-4D97-AF65-F5344CB8AC3E}">
        <p14:creationId xmlns:p14="http://schemas.microsoft.com/office/powerpoint/2010/main" val="2304259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Concerns</a:t>
            </a:r>
            <a:endParaRPr lang="en-US" dirty="0"/>
          </a:p>
        </p:txBody>
      </p:sp>
      <p:sp>
        <p:nvSpPr>
          <p:cNvPr id="3" name="Content Placeholder 2"/>
          <p:cNvSpPr>
            <a:spLocks noGrp="1"/>
          </p:cNvSpPr>
          <p:nvPr>
            <p:ph sz="quarter" idx="1"/>
          </p:nvPr>
        </p:nvSpPr>
        <p:spPr>
          <a:xfrm>
            <a:off x="914400" y="1447800"/>
            <a:ext cx="7924800" cy="4953000"/>
          </a:xfrm>
        </p:spPr>
        <p:txBody>
          <a:bodyPr>
            <a:normAutofit fontScale="92500" lnSpcReduction="20000"/>
          </a:bodyPr>
          <a:lstStyle/>
          <a:p>
            <a:r>
              <a:rPr lang="en-US" b="1" dirty="0" smtClean="0">
                <a:solidFill>
                  <a:srgbClr val="FFFFBE"/>
                </a:solidFill>
              </a:rPr>
              <a:t>China</a:t>
            </a:r>
          </a:p>
          <a:p>
            <a:pPr lvl="1"/>
            <a:r>
              <a:rPr lang="en-US" sz="2600" dirty="0"/>
              <a:t>Nine of the 10 most-polluted cities in the world are located in China. </a:t>
            </a:r>
          </a:p>
          <a:p>
            <a:pPr lvl="1"/>
            <a:r>
              <a:rPr lang="en-US" sz="2600" dirty="0"/>
              <a:t>One major cause is China’s heavy reliance on coal, </a:t>
            </a:r>
            <a:r>
              <a:rPr lang="en-US" sz="2600" dirty="0" smtClean="0"/>
              <a:t>which </a:t>
            </a:r>
            <a:r>
              <a:rPr lang="en-US" sz="2600" dirty="0"/>
              <a:t>causes smog (a combination of smoke and fog) and acid rain. </a:t>
            </a:r>
          </a:p>
          <a:p>
            <a:pPr lvl="1"/>
            <a:r>
              <a:rPr lang="en-US" sz="2600" dirty="0"/>
              <a:t>In northern industrial areas, windblown dust adds to the air pollution, causing lung disease among many people living there. </a:t>
            </a:r>
          </a:p>
          <a:p>
            <a:pPr lvl="1"/>
            <a:r>
              <a:rPr lang="en-US" sz="2600" dirty="0"/>
              <a:t>Neighboring countries, such as Japan, also are affected by China’s acid rain. </a:t>
            </a:r>
          </a:p>
          <a:p>
            <a:pPr lvl="1"/>
            <a:r>
              <a:rPr lang="en-US" sz="2600" dirty="0"/>
              <a:t>Eighty percent of China’s cities have no sewage treatment facilities. </a:t>
            </a:r>
            <a:endParaRPr lang="en-US" sz="2600" dirty="0" smtClean="0"/>
          </a:p>
          <a:p>
            <a:pPr lvl="1"/>
            <a:r>
              <a:rPr lang="en-US" sz="2600" dirty="0"/>
              <a:t>Sewage, as well as industrial waste from factories, poses health risks to urban populations. </a:t>
            </a:r>
          </a:p>
          <a:p>
            <a:pPr lvl="1"/>
            <a:r>
              <a:rPr lang="en-US" sz="2600" dirty="0"/>
              <a:t>Regarding another issue–deforestation–China has tried to remedy the clear-cutting of forests by planting more trees.</a:t>
            </a:r>
          </a:p>
          <a:p>
            <a:pPr lvl="1"/>
            <a:endParaRPr lang="en-US" sz="2600" dirty="0"/>
          </a:p>
        </p:txBody>
      </p:sp>
    </p:spTree>
    <p:extLst>
      <p:ext uri="{BB962C8B-B14F-4D97-AF65-F5344CB8AC3E}">
        <p14:creationId xmlns:p14="http://schemas.microsoft.com/office/powerpoint/2010/main" val="2395081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Concerns</a:t>
            </a:r>
            <a:endParaRPr lang="en-US" dirty="0"/>
          </a:p>
        </p:txBody>
      </p:sp>
      <p:sp>
        <p:nvSpPr>
          <p:cNvPr id="3" name="Content Placeholder 2"/>
          <p:cNvSpPr>
            <a:spLocks noGrp="1"/>
          </p:cNvSpPr>
          <p:nvPr>
            <p:ph sz="quarter" idx="1"/>
          </p:nvPr>
        </p:nvSpPr>
        <p:spPr/>
        <p:txBody>
          <a:bodyPr/>
          <a:lstStyle/>
          <a:p>
            <a:endParaRPr lang="en-US" dirty="0"/>
          </a:p>
        </p:txBody>
      </p:sp>
      <p:grpSp>
        <p:nvGrpSpPr>
          <p:cNvPr id="4" name="Group 29"/>
          <p:cNvGrpSpPr>
            <a:grpSpLocks/>
          </p:cNvGrpSpPr>
          <p:nvPr/>
        </p:nvGrpSpPr>
        <p:grpSpPr bwMode="auto">
          <a:xfrm>
            <a:off x="2108200" y="1295400"/>
            <a:ext cx="6623050" cy="4664075"/>
            <a:chOff x="1328" y="816"/>
            <a:chExt cx="4172" cy="2938"/>
          </a:xfrm>
        </p:grpSpPr>
        <p:pic>
          <p:nvPicPr>
            <p:cNvPr id="5" name="Picture 27" descr="p-694_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 y="863"/>
              <a:ext cx="4144" cy="2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8" descr="p-694_L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4" y="816"/>
              <a:ext cx="1036" cy="7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315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GWG694W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Concerns</a:t>
            </a:r>
            <a:endParaRPr lang="en-US" dirty="0"/>
          </a:p>
        </p:txBody>
      </p:sp>
      <p:sp>
        <p:nvSpPr>
          <p:cNvPr id="3" name="Content Placeholder 2"/>
          <p:cNvSpPr>
            <a:spLocks noGrp="1"/>
          </p:cNvSpPr>
          <p:nvPr>
            <p:ph sz="quarter" idx="1"/>
          </p:nvPr>
        </p:nvSpPr>
        <p:spPr/>
        <p:txBody>
          <a:bodyPr>
            <a:normAutofit/>
          </a:bodyPr>
          <a:lstStyle/>
          <a:p>
            <a:r>
              <a:rPr lang="en-US" b="1" dirty="0">
                <a:solidFill>
                  <a:srgbClr val="FFFFBE"/>
                </a:solidFill>
              </a:rPr>
              <a:t>North Korea, South Korea, and Taiwan</a:t>
            </a:r>
            <a:r>
              <a:rPr lang="en-US" dirty="0">
                <a:solidFill>
                  <a:schemeClr val="bg1"/>
                </a:solidFill>
              </a:rPr>
              <a:t>  </a:t>
            </a:r>
            <a:r>
              <a:rPr lang="en-US" dirty="0"/>
              <a:t>South Korea relies on nuclear energy and is faced with the problem of radioactive waste</a:t>
            </a:r>
            <a:r>
              <a:rPr lang="en-US" dirty="0" smtClean="0"/>
              <a:t>.</a:t>
            </a:r>
          </a:p>
          <a:p>
            <a:pPr>
              <a:spcBef>
                <a:spcPct val="20000"/>
              </a:spcBef>
              <a:spcAft>
                <a:spcPct val="20000"/>
              </a:spcAft>
            </a:pPr>
            <a:r>
              <a:rPr lang="en-US" dirty="0"/>
              <a:t>North Korea’s industrial pollution has resulted in unsafe drinking water. </a:t>
            </a:r>
          </a:p>
          <a:p>
            <a:pPr>
              <a:spcBef>
                <a:spcPct val="20000"/>
              </a:spcBef>
              <a:spcAft>
                <a:spcPct val="20000"/>
              </a:spcAft>
            </a:pPr>
            <a:r>
              <a:rPr lang="en-US" dirty="0"/>
              <a:t>Taiwan also suffers from water and air pollution. </a:t>
            </a:r>
          </a:p>
          <a:p>
            <a:endParaRPr lang="en-US" dirty="0"/>
          </a:p>
        </p:txBody>
      </p:sp>
    </p:spTree>
    <p:extLst>
      <p:ext uri="{BB962C8B-B14F-4D97-AF65-F5344CB8AC3E}">
        <p14:creationId xmlns:p14="http://schemas.microsoft.com/office/powerpoint/2010/main" val="2275497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Concerns</a:t>
            </a:r>
            <a:endParaRPr lang="en-US" dirty="0"/>
          </a:p>
        </p:txBody>
      </p:sp>
      <p:sp>
        <p:nvSpPr>
          <p:cNvPr id="3" name="Content Placeholder 2"/>
          <p:cNvSpPr>
            <a:spLocks noGrp="1"/>
          </p:cNvSpPr>
          <p:nvPr>
            <p:ph sz="quarter" idx="1"/>
          </p:nvPr>
        </p:nvSpPr>
        <p:spPr>
          <a:xfrm>
            <a:off x="914400" y="1447800"/>
            <a:ext cx="7772400" cy="4724400"/>
          </a:xfrm>
        </p:spPr>
        <p:txBody>
          <a:bodyPr>
            <a:normAutofit fontScale="92500" lnSpcReduction="20000"/>
          </a:bodyPr>
          <a:lstStyle/>
          <a:p>
            <a:r>
              <a:rPr lang="en-US" b="1" dirty="0">
                <a:solidFill>
                  <a:srgbClr val="FFFFBE"/>
                </a:solidFill>
              </a:rPr>
              <a:t>Mongolia</a:t>
            </a:r>
            <a:r>
              <a:rPr lang="en-US" dirty="0">
                <a:solidFill>
                  <a:schemeClr val="bg1"/>
                </a:solidFill>
              </a:rPr>
              <a:t>  </a:t>
            </a:r>
            <a:r>
              <a:rPr lang="en-US" dirty="0" err="1"/>
              <a:t>Mongolia</a:t>
            </a:r>
            <a:r>
              <a:rPr lang="en-US" dirty="0"/>
              <a:t> faces problems of deforestation, overgrazing, and pollution from burning fossil fuels</a:t>
            </a:r>
            <a:r>
              <a:rPr lang="en-US" dirty="0" smtClean="0"/>
              <a:t>.</a:t>
            </a:r>
          </a:p>
          <a:p>
            <a:pPr>
              <a:spcBef>
                <a:spcPct val="20000"/>
              </a:spcBef>
              <a:spcAft>
                <a:spcPct val="20000"/>
              </a:spcAft>
            </a:pPr>
            <a:r>
              <a:rPr lang="en-US" b="1" dirty="0">
                <a:solidFill>
                  <a:srgbClr val="FFFFBE"/>
                </a:solidFill>
              </a:rPr>
              <a:t>Japan Leads the Cleanup</a:t>
            </a:r>
            <a:r>
              <a:rPr lang="en-US" dirty="0">
                <a:solidFill>
                  <a:schemeClr val="bg1"/>
                </a:solidFill>
              </a:rPr>
              <a:t>  </a:t>
            </a:r>
            <a:r>
              <a:rPr lang="en-US" dirty="0"/>
              <a:t>Japan ignored the effects of its industrial growth on the environment for a long time</a:t>
            </a:r>
            <a:r>
              <a:rPr lang="en-US" dirty="0" smtClean="0"/>
              <a:t>.</a:t>
            </a:r>
            <a:endParaRPr lang="en-US" b="1" dirty="0">
              <a:sym typeface="Symbol" pitchFamily="18" charset="2"/>
            </a:endParaRPr>
          </a:p>
          <a:p>
            <a:pPr>
              <a:spcBef>
                <a:spcPct val="20000"/>
              </a:spcBef>
              <a:spcAft>
                <a:spcPct val="20000"/>
              </a:spcAft>
            </a:pPr>
            <a:r>
              <a:rPr lang="en-US" dirty="0"/>
              <a:t>Since the 1970s, however, Japan has developed some of the world’s strictest environmental laws. </a:t>
            </a:r>
          </a:p>
          <a:p>
            <a:r>
              <a:rPr lang="en-US" dirty="0"/>
              <a:t>Japan has developed a program to help stop global warming and has offered financial help and “clean technology” </a:t>
            </a:r>
            <a:br>
              <a:rPr lang="en-US" dirty="0"/>
            </a:br>
            <a:r>
              <a:rPr lang="en-US" dirty="0"/>
              <a:t>to other East Asian countries</a:t>
            </a:r>
            <a:r>
              <a:rPr lang="en-US" dirty="0" smtClean="0"/>
              <a:t>.</a:t>
            </a:r>
          </a:p>
          <a:p>
            <a:r>
              <a:rPr lang="en-US" dirty="0"/>
              <a:t>In 1990 Japan mandated the use of less-polluting vehicles and overall waste reduction. </a:t>
            </a:r>
          </a:p>
          <a:p>
            <a:r>
              <a:rPr lang="en-US" dirty="0"/>
              <a:t>Unfortunately, Japan’s carbon dioxide emissions actually rose during the 1990s. </a:t>
            </a:r>
          </a:p>
        </p:txBody>
      </p:sp>
    </p:spTree>
    <p:extLst>
      <p:ext uri="{BB962C8B-B14F-4D97-AF65-F5344CB8AC3E}">
        <p14:creationId xmlns:p14="http://schemas.microsoft.com/office/powerpoint/2010/main" val="3107752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dirty="0" smtClean="0"/>
              <a:t>Managing Ocean Resources</a:t>
            </a:r>
            <a:endParaRPr lang="en-US" dirty="0"/>
          </a:p>
        </p:txBody>
      </p:sp>
      <p:sp>
        <p:nvSpPr>
          <p:cNvPr id="3" name="Content Placeholder 2"/>
          <p:cNvSpPr>
            <a:spLocks noGrp="1"/>
          </p:cNvSpPr>
          <p:nvPr>
            <p:ph sz="quarter" idx="1"/>
          </p:nvPr>
        </p:nvSpPr>
        <p:spPr>
          <a:xfrm>
            <a:off x="685800" y="1447800"/>
            <a:ext cx="8001000" cy="4572000"/>
          </a:xfrm>
        </p:spPr>
        <p:txBody>
          <a:bodyPr>
            <a:noAutofit/>
          </a:bodyPr>
          <a:lstStyle/>
          <a:p>
            <a:r>
              <a:rPr lang="en-US" dirty="0"/>
              <a:t>Commercial fishing is a major industry </a:t>
            </a:r>
            <a:r>
              <a:rPr lang="en-US" dirty="0" smtClean="0"/>
              <a:t>in </a:t>
            </a:r>
            <a:r>
              <a:rPr lang="en-US" dirty="0"/>
              <a:t>China, Japan, and South Korea</a:t>
            </a:r>
            <a:r>
              <a:rPr lang="en-US" dirty="0" smtClean="0"/>
              <a:t>.</a:t>
            </a:r>
          </a:p>
          <a:p>
            <a:r>
              <a:rPr lang="en-US" dirty="0"/>
              <a:t>Overfishing, however, has become a serious problem, and Japan now imports large quantities of seafood. </a:t>
            </a:r>
          </a:p>
          <a:p>
            <a:r>
              <a:rPr lang="en-US" dirty="0"/>
              <a:t>Several countries have developed large factory ships to fish far out in international waters. </a:t>
            </a:r>
          </a:p>
          <a:p>
            <a:r>
              <a:rPr lang="en-US" dirty="0"/>
              <a:t>Because of overfishing, international pressure has increased to curb this practice. </a:t>
            </a:r>
          </a:p>
          <a:p>
            <a:r>
              <a:rPr lang="en-US" dirty="0"/>
              <a:t>Whales are a delicacy in Japan. </a:t>
            </a:r>
            <a:endParaRPr lang="en-US" dirty="0" smtClean="0"/>
          </a:p>
          <a:p>
            <a:r>
              <a:rPr lang="en-US" dirty="0"/>
              <a:t>Despite a 1986 international treaty limiting </a:t>
            </a:r>
            <a:r>
              <a:rPr lang="en-US" dirty="0" smtClean="0"/>
              <a:t>whaling, Japanese </a:t>
            </a:r>
            <a:r>
              <a:rPr lang="en-US" dirty="0"/>
              <a:t>fleets continue to hunt whales, </a:t>
            </a:r>
            <a:r>
              <a:rPr lang="en-US" dirty="0" smtClean="0"/>
              <a:t>including endangered species</a:t>
            </a:r>
            <a:r>
              <a:rPr lang="en-US" dirty="0"/>
              <a:t>. </a:t>
            </a:r>
          </a:p>
          <a:p>
            <a:endParaRPr lang="en-US" dirty="0"/>
          </a:p>
        </p:txBody>
      </p:sp>
    </p:spTree>
    <p:extLst>
      <p:ext uri="{BB962C8B-B14F-4D97-AF65-F5344CB8AC3E}">
        <p14:creationId xmlns:p14="http://schemas.microsoft.com/office/powerpoint/2010/main" val="85064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Ocean Resources</a:t>
            </a:r>
            <a:endParaRPr lang="en-US" dirty="0"/>
          </a:p>
        </p:txBody>
      </p:sp>
      <p:sp>
        <p:nvSpPr>
          <p:cNvPr id="3" name="Content Placeholder 2"/>
          <p:cNvSpPr>
            <a:spLocks noGrp="1"/>
          </p:cNvSpPr>
          <p:nvPr>
            <p:ph sz="quarter" idx="1"/>
          </p:nvPr>
        </p:nvSpPr>
        <p:spPr/>
        <p:txBody>
          <a:bodyPr>
            <a:normAutofit/>
          </a:bodyPr>
          <a:lstStyle/>
          <a:p>
            <a:endParaRPr lang="en-US" dirty="0"/>
          </a:p>
        </p:txBody>
      </p:sp>
      <p:grpSp>
        <p:nvGrpSpPr>
          <p:cNvPr id="4" name="Group 33"/>
          <p:cNvGrpSpPr>
            <a:grpSpLocks/>
          </p:cNvGrpSpPr>
          <p:nvPr/>
        </p:nvGrpSpPr>
        <p:grpSpPr bwMode="auto">
          <a:xfrm>
            <a:off x="2114550" y="1295400"/>
            <a:ext cx="6692900" cy="4411663"/>
            <a:chOff x="1332" y="816"/>
            <a:chExt cx="4216" cy="2779"/>
          </a:xfrm>
        </p:grpSpPr>
        <p:pic>
          <p:nvPicPr>
            <p:cNvPr id="5" name="Picture 31" descr="p-695_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 y="863"/>
              <a:ext cx="3916" cy="27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2" descr="p-695_L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 y="816"/>
              <a:ext cx="1036" cy="10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050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GWG695W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Disasters</a:t>
            </a:r>
            <a:endParaRPr lang="en-US" dirty="0"/>
          </a:p>
        </p:txBody>
      </p:sp>
      <p:sp>
        <p:nvSpPr>
          <p:cNvPr id="3" name="Content Placeholder 2"/>
          <p:cNvSpPr>
            <a:spLocks noGrp="1"/>
          </p:cNvSpPr>
          <p:nvPr>
            <p:ph sz="quarter" idx="1"/>
          </p:nvPr>
        </p:nvSpPr>
        <p:spPr/>
        <p:txBody>
          <a:bodyPr>
            <a:normAutofit/>
          </a:bodyPr>
          <a:lstStyle/>
          <a:p>
            <a:r>
              <a:rPr lang="en-US" dirty="0"/>
              <a:t>Flooding is a serious problem along the Yellow and Yangtze Rivers</a:t>
            </a:r>
            <a:r>
              <a:rPr lang="en-US" dirty="0" smtClean="0"/>
              <a:t>.</a:t>
            </a:r>
          </a:p>
          <a:p>
            <a:pPr>
              <a:spcBef>
                <a:spcPct val="20000"/>
              </a:spcBef>
              <a:spcAft>
                <a:spcPct val="20000"/>
              </a:spcAft>
            </a:pPr>
            <a:r>
              <a:rPr lang="en-US" dirty="0"/>
              <a:t>China is working on more flood-control projects, including the controversial </a:t>
            </a:r>
            <a:r>
              <a:rPr lang="en-US" dirty="0" smtClean="0"/>
              <a:t>Three </a:t>
            </a:r>
            <a:r>
              <a:rPr lang="en-US" dirty="0"/>
              <a:t>Gorges Dam on the Yangtze </a:t>
            </a:r>
            <a:r>
              <a:rPr lang="en-US" dirty="0" smtClean="0"/>
              <a:t>River</a:t>
            </a:r>
            <a:r>
              <a:rPr lang="en-US" dirty="0"/>
              <a:t>. </a:t>
            </a:r>
          </a:p>
          <a:p>
            <a:pPr>
              <a:spcBef>
                <a:spcPct val="20000"/>
              </a:spcBef>
              <a:spcAft>
                <a:spcPct val="20000"/>
              </a:spcAft>
            </a:pPr>
            <a:r>
              <a:rPr lang="en-US" dirty="0"/>
              <a:t>Most of East Asia is prone to earthquakes. </a:t>
            </a:r>
          </a:p>
          <a:p>
            <a:pPr>
              <a:spcBef>
                <a:spcPct val="20000"/>
              </a:spcBef>
              <a:spcAft>
                <a:spcPct val="20000"/>
              </a:spcAft>
            </a:pPr>
            <a:r>
              <a:rPr lang="en-US" dirty="0"/>
              <a:t>About 1,500 small earthquakes shake Japan each year.</a:t>
            </a:r>
          </a:p>
          <a:p>
            <a:r>
              <a:rPr lang="en-US" dirty="0"/>
              <a:t>Japan has more than 80 active volcanoes. </a:t>
            </a:r>
            <a:endParaRPr lang="en-US" dirty="0" smtClean="0"/>
          </a:p>
          <a:p>
            <a:r>
              <a:rPr lang="en-US" dirty="0"/>
              <a:t>Underwater volcanoes can cause tsunamis. </a:t>
            </a:r>
          </a:p>
          <a:p>
            <a:r>
              <a:rPr lang="en-US" dirty="0"/>
              <a:t>Periodic typhoons damage areas </a:t>
            </a:r>
            <a:r>
              <a:rPr lang="en-US" dirty="0" smtClean="0"/>
              <a:t>near </a:t>
            </a:r>
            <a:r>
              <a:rPr lang="en-US" dirty="0"/>
              <a:t>the coasts. </a:t>
            </a:r>
          </a:p>
          <a:p>
            <a:endParaRPr lang="en-US" dirty="0"/>
          </a:p>
        </p:txBody>
      </p:sp>
    </p:spTree>
    <p:extLst>
      <p:ext uri="{BB962C8B-B14F-4D97-AF65-F5344CB8AC3E}">
        <p14:creationId xmlns:p14="http://schemas.microsoft.com/office/powerpoint/2010/main" val="389900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sz="quarter" idx="1"/>
          </p:nvPr>
        </p:nvSpPr>
        <p:spPr/>
        <p:txBody>
          <a:bodyPr>
            <a:normAutofit/>
          </a:bodyPr>
          <a:lstStyle/>
          <a:p>
            <a:r>
              <a:rPr lang="en-US" dirty="0"/>
              <a:t>Discuss the types of governments and economies that East Asian countries have</a:t>
            </a:r>
            <a:r>
              <a:rPr lang="en-US" dirty="0" smtClean="0"/>
              <a:t>.</a:t>
            </a:r>
          </a:p>
          <a:p>
            <a:r>
              <a:rPr lang="en-US" dirty="0"/>
              <a:t>Identify the economic activities that play an important role in East Asia. </a:t>
            </a:r>
          </a:p>
          <a:p>
            <a:r>
              <a:rPr lang="en-US" dirty="0"/>
              <a:t>Describe how other countries in the region are challenging Japan’s economic dominance. </a:t>
            </a:r>
          </a:p>
          <a:p>
            <a:r>
              <a:rPr lang="en-US" dirty="0"/>
              <a:t>Explain how the countries of East Asia are economically interdependent.</a:t>
            </a:r>
          </a:p>
          <a:p>
            <a:endParaRPr lang="en-US" dirty="0"/>
          </a:p>
        </p:txBody>
      </p:sp>
    </p:spTree>
    <p:extLst>
      <p:ext uri="{BB962C8B-B14F-4D97-AF65-F5344CB8AC3E}">
        <p14:creationId xmlns:p14="http://schemas.microsoft.com/office/powerpoint/2010/main" val="1436861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Disasters</a:t>
            </a:r>
            <a:endParaRPr lang="en-US" dirty="0"/>
          </a:p>
        </p:txBody>
      </p:sp>
      <p:sp>
        <p:nvSpPr>
          <p:cNvPr id="3" name="Content Placeholder 2"/>
          <p:cNvSpPr>
            <a:spLocks noGrp="1"/>
          </p:cNvSpPr>
          <p:nvPr>
            <p:ph sz="quarter" idx="1"/>
          </p:nvPr>
        </p:nvSpPr>
        <p:spPr/>
        <p:txBody>
          <a:bodyPr/>
          <a:lstStyle/>
          <a:p>
            <a:endParaRPr lang="en-US" dirty="0"/>
          </a:p>
        </p:txBody>
      </p:sp>
      <p:grpSp>
        <p:nvGrpSpPr>
          <p:cNvPr id="4" name="Group 28"/>
          <p:cNvGrpSpPr>
            <a:grpSpLocks/>
          </p:cNvGrpSpPr>
          <p:nvPr/>
        </p:nvGrpSpPr>
        <p:grpSpPr bwMode="auto">
          <a:xfrm>
            <a:off x="2114550" y="1295400"/>
            <a:ext cx="6769100" cy="4411663"/>
            <a:chOff x="1332" y="816"/>
            <a:chExt cx="4264" cy="2779"/>
          </a:xfrm>
        </p:grpSpPr>
        <p:pic>
          <p:nvPicPr>
            <p:cNvPr id="5" name="Picture 29" descr="p-697_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 y="863"/>
              <a:ext cx="3916" cy="27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0" descr="p-697_L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0" y="816"/>
              <a:ext cx="1036" cy="10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743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GWG697W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 Summary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East Asian economies include market and command systems, as well as a mix of both</a:t>
            </a:r>
            <a:r>
              <a:rPr lang="en-US" dirty="0" smtClean="0"/>
              <a:t>.</a:t>
            </a:r>
          </a:p>
          <a:p>
            <a:pPr>
              <a:spcBef>
                <a:spcPct val="20000"/>
              </a:spcBef>
              <a:spcAft>
                <a:spcPct val="20000"/>
              </a:spcAft>
            </a:pPr>
            <a:r>
              <a:rPr lang="en-US" dirty="0"/>
              <a:t>East Asia was once mainly agricultural, but trade and industry have brought prosperity and economic growth to most of its countries. </a:t>
            </a:r>
          </a:p>
          <a:p>
            <a:pPr>
              <a:spcBef>
                <a:spcPct val="20000"/>
              </a:spcBef>
              <a:spcAft>
                <a:spcPct val="20000"/>
              </a:spcAft>
            </a:pPr>
            <a:r>
              <a:rPr lang="en-US" dirty="0"/>
              <a:t>Most Chinese work in agriculture, although industry and commerce are thriving in certain areas as a result of government-sponsored economic reforms. </a:t>
            </a:r>
          </a:p>
          <a:p>
            <a:pPr>
              <a:spcBef>
                <a:spcPct val="20000"/>
              </a:spcBef>
              <a:spcAft>
                <a:spcPct val="20000"/>
              </a:spcAft>
            </a:pPr>
            <a:r>
              <a:rPr lang="en-US" dirty="0"/>
              <a:t>Japan is East Asia’s leading industrial country, followed by Taiwan and South Korea.</a:t>
            </a:r>
          </a:p>
          <a:p>
            <a:r>
              <a:rPr lang="en-US" dirty="0"/>
              <a:t>Trade and business investments bring together capitalist and communist countries in East Asia</a:t>
            </a:r>
            <a:r>
              <a:rPr lang="en-US" dirty="0" smtClean="0"/>
              <a:t>.</a:t>
            </a:r>
          </a:p>
          <a:p>
            <a:endParaRPr lang="en-US" dirty="0"/>
          </a:p>
        </p:txBody>
      </p:sp>
    </p:spTree>
    <p:extLst>
      <p:ext uri="{BB962C8B-B14F-4D97-AF65-F5344CB8AC3E}">
        <p14:creationId xmlns:p14="http://schemas.microsoft.com/office/powerpoint/2010/main" val="3129134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 Summary </a:t>
            </a:r>
            <a:endParaRPr lang="en-US" dirty="0"/>
          </a:p>
        </p:txBody>
      </p:sp>
      <p:sp>
        <p:nvSpPr>
          <p:cNvPr id="3" name="Content Placeholder 2"/>
          <p:cNvSpPr>
            <a:spLocks noGrp="1"/>
          </p:cNvSpPr>
          <p:nvPr>
            <p:ph sz="quarter" idx="1"/>
          </p:nvPr>
        </p:nvSpPr>
        <p:spPr>
          <a:xfrm>
            <a:off x="914400" y="1447800"/>
            <a:ext cx="7772400" cy="4724400"/>
          </a:xfrm>
        </p:spPr>
        <p:txBody>
          <a:bodyPr>
            <a:normAutofit lnSpcReduction="10000"/>
          </a:bodyPr>
          <a:lstStyle/>
          <a:p>
            <a:r>
              <a:rPr lang="en-US" dirty="0"/>
              <a:t>Rapid industrial growth in East Asia has caused environmental challenges that were ignored for decades. </a:t>
            </a:r>
            <a:endParaRPr lang="en-US" dirty="0" smtClean="0"/>
          </a:p>
          <a:p>
            <a:r>
              <a:rPr lang="en-US" dirty="0"/>
              <a:t>Japan, with its strict anti-pollution laws, has become a leader in protecting and cleaning </a:t>
            </a:r>
            <a:r>
              <a:rPr lang="en-US" dirty="0" smtClean="0"/>
              <a:t>up </a:t>
            </a:r>
            <a:r>
              <a:rPr lang="en-US" dirty="0"/>
              <a:t>the environment. </a:t>
            </a:r>
          </a:p>
          <a:p>
            <a:r>
              <a:rPr lang="en-US" dirty="0"/>
              <a:t>China’s economic development and the needs of its large population have a decisive impact </a:t>
            </a:r>
            <a:r>
              <a:rPr lang="en-US" dirty="0" smtClean="0"/>
              <a:t>on </a:t>
            </a:r>
            <a:r>
              <a:rPr lang="en-US" dirty="0"/>
              <a:t>the environment.</a:t>
            </a:r>
          </a:p>
          <a:p>
            <a:r>
              <a:rPr lang="en-US" dirty="0"/>
              <a:t>East Asia is subject to natural disasters such as flooding, earthquakes, tsunamis, and typhoons. </a:t>
            </a:r>
            <a:endParaRPr lang="en-US" dirty="0" smtClean="0"/>
          </a:p>
          <a:p>
            <a:r>
              <a:rPr lang="en-US" dirty="0"/>
              <a:t>Human activities in East Asia–such as </a:t>
            </a:r>
            <a:r>
              <a:rPr lang="en-US" dirty="0" err="1"/>
              <a:t>clearcutting</a:t>
            </a:r>
            <a:r>
              <a:rPr lang="en-US" dirty="0"/>
              <a:t> forests, farming, and mining–have caused environmental disasters such as erosion, desertification, and flooding. </a:t>
            </a:r>
          </a:p>
        </p:txBody>
      </p:sp>
    </p:spTree>
    <p:extLst>
      <p:ext uri="{BB962C8B-B14F-4D97-AF65-F5344CB8AC3E}">
        <p14:creationId xmlns:p14="http://schemas.microsoft.com/office/powerpoint/2010/main" val="3037181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Know</a:t>
            </a:r>
            <a:endParaRPr lang="en-US" dirty="0"/>
          </a:p>
        </p:txBody>
      </p:sp>
      <p:sp>
        <p:nvSpPr>
          <p:cNvPr id="3" name="Content Placeholder 2"/>
          <p:cNvSpPr>
            <a:spLocks noGrp="1"/>
          </p:cNvSpPr>
          <p:nvPr>
            <p:ph sz="quarter" idx="1"/>
          </p:nvPr>
        </p:nvSpPr>
        <p:spPr/>
        <p:txBody>
          <a:bodyPr>
            <a:noAutofit/>
          </a:bodyPr>
          <a:lstStyle/>
          <a:p>
            <a:r>
              <a:rPr lang="en-US" sz="2400" dirty="0"/>
              <a:t>command </a:t>
            </a:r>
            <a:r>
              <a:rPr lang="en-US" sz="2400" dirty="0" smtClean="0"/>
              <a:t>system</a:t>
            </a:r>
          </a:p>
          <a:p>
            <a:pPr>
              <a:spcBef>
                <a:spcPct val="20000"/>
              </a:spcBef>
              <a:spcAft>
                <a:spcPct val="20000"/>
              </a:spcAft>
            </a:pPr>
            <a:r>
              <a:rPr lang="en-US" sz="2400" dirty="0"/>
              <a:t>commune </a:t>
            </a:r>
          </a:p>
          <a:p>
            <a:pPr>
              <a:spcBef>
                <a:spcPct val="20000"/>
              </a:spcBef>
              <a:spcAft>
                <a:spcPct val="20000"/>
              </a:spcAft>
            </a:pPr>
            <a:r>
              <a:rPr lang="en-US" sz="2400" dirty="0"/>
              <a:t>cooperative </a:t>
            </a:r>
          </a:p>
          <a:p>
            <a:pPr>
              <a:spcBef>
                <a:spcPct val="20000"/>
              </a:spcBef>
              <a:spcAft>
                <a:spcPct val="20000"/>
              </a:spcAft>
            </a:pPr>
            <a:r>
              <a:rPr lang="en-US" sz="2400" dirty="0"/>
              <a:t>Asia-Pacific Economic Cooperation Group (APEC) </a:t>
            </a:r>
            <a:r>
              <a:rPr lang="en-US" sz="2400" dirty="0" smtClean="0"/>
              <a:t> </a:t>
            </a:r>
            <a:endParaRPr lang="en-US" sz="2400" dirty="0"/>
          </a:p>
          <a:p>
            <a:pPr>
              <a:spcBef>
                <a:spcPct val="20000"/>
              </a:spcBef>
              <a:spcAft>
                <a:spcPct val="20000"/>
              </a:spcAft>
            </a:pPr>
            <a:r>
              <a:rPr lang="en-US" sz="2400" dirty="0"/>
              <a:t>trade surplus </a:t>
            </a:r>
          </a:p>
          <a:p>
            <a:pPr>
              <a:spcBef>
                <a:spcPct val="20000"/>
              </a:spcBef>
              <a:spcAft>
                <a:spcPct val="20000"/>
              </a:spcAft>
            </a:pPr>
            <a:r>
              <a:rPr lang="en-US" sz="2400" dirty="0"/>
              <a:t>trade deficit </a:t>
            </a:r>
            <a:endParaRPr lang="en-US" sz="2400" b="1" dirty="0">
              <a:sym typeface="Symbol" pitchFamily="18" charset="2"/>
            </a:endParaRPr>
          </a:p>
          <a:p>
            <a:r>
              <a:rPr lang="en-US" sz="2400" dirty="0"/>
              <a:t>dissident </a:t>
            </a:r>
          </a:p>
          <a:p>
            <a:pPr>
              <a:spcBef>
                <a:spcPct val="20000"/>
              </a:spcBef>
              <a:spcAft>
                <a:spcPct val="20000"/>
              </a:spcAft>
            </a:pPr>
            <a:r>
              <a:rPr lang="en-US" sz="2400" dirty="0"/>
              <a:t>economic sanctions </a:t>
            </a:r>
          </a:p>
          <a:p>
            <a:pPr>
              <a:spcBef>
                <a:spcPct val="20000"/>
              </a:spcBef>
              <a:spcAft>
                <a:spcPct val="20000"/>
              </a:spcAft>
            </a:pPr>
            <a:r>
              <a:rPr lang="en-US" sz="2400" dirty="0"/>
              <a:t>World Trade Organization (WTO) </a:t>
            </a:r>
          </a:p>
          <a:p>
            <a:pPr>
              <a:spcBef>
                <a:spcPct val="20000"/>
              </a:spcBef>
              <a:spcAft>
                <a:spcPct val="20000"/>
              </a:spcAft>
            </a:pPr>
            <a:r>
              <a:rPr lang="en-US" sz="2400" dirty="0"/>
              <a:t>merchant </a:t>
            </a:r>
            <a:r>
              <a:rPr lang="en-US" sz="2400" dirty="0" smtClean="0"/>
              <a:t>marine</a:t>
            </a:r>
            <a:endParaRPr lang="en-US" sz="2400" dirty="0"/>
          </a:p>
        </p:txBody>
      </p:sp>
    </p:spTree>
    <p:extLst>
      <p:ext uri="{BB962C8B-B14F-4D97-AF65-F5344CB8AC3E}">
        <p14:creationId xmlns:p14="http://schemas.microsoft.com/office/powerpoint/2010/main" val="379550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Geographic View</a:t>
            </a:r>
            <a:endParaRPr lang="en-US" dirty="0"/>
          </a:p>
        </p:txBody>
      </p:sp>
      <p:sp>
        <p:nvSpPr>
          <p:cNvPr id="3" name="Content Placeholder 2"/>
          <p:cNvSpPr>
            <a:spLocks noGrp="1"/>
          </p:cNvSpPr>
          <p:nvPr>
            <p:ph sz="quarter" idx="1"/>
          </p:nvPr>
        </p:nvSpPr>
        <p:spPr/>
        <p:txBody>
          <a:bodyPr/>
          <a:lstStyle/>
          <a:p>
            <a:endParaRPr lang="en-US"/>
          </a:p>
        </p:txBody>
      </p:sp>
      <p:pic>
        <p:nvPicPr>
          <p:cNvPr id="5" name="Picture 32" descr="GV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813" y="1443038"/>
            <a:ext cx="3738562" cy="480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GWG_68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Literacy </a:t>
            </a:r>
            <a:endParaRPr lang="en-US" dirty="0"/>
          </a:p>
        </p:txBody>
      </p:sp>
      <p:sp>
        <p:nvSpPr>
          <p:cNvPr id="3" name="Content Placeholder 2"/>
          <p:cNvSpPr>
            <a:spLocks noGrp="1"/>
          </p:cNvSpPr>
          <p:nvPr>
            <p:ph sz="quarter" idx="1"/>
          </p:nvPr>
        </p:nvSpPr>
        <p:spPr/>
        <p:txBody>
          <a:bodyPr/>
          <a:lstStyle/>
          <a:p>
            <a:r>
              <a:rPr lang="en-US" dirty="0"/>
              <a:t>In spite of its small land area and few natural resources, Japan is the world’s second-largest producer of cars and trucks. In 1998, Japan produced nearly 8 million passenger cars and over 2 million trucks. Japanese-made cars are widely sold in the United States.</a:t>
            </a:r>
          </a:p>
        </p:txBody>
      </p:sp>
    </p:spTree>
    <p:extLst>
      <p:ext uri="{BB962C8B-B14F-4D97-AF65-F5344CB8AC3E}">
        <p14:creationId xmlns:p14="http://schemas.microsoft.com/office/powerpoint/2010/main" val="279459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and Economic Systems</a:t>
            </a:r>
            <a:endParaRPr lang="en-US" dirty="0"/>
          </a:p>
        </p:txBody>
      </p:sp>
      <p:sp>
        <p:nvSpPr>
          <p:cNvPr id="3" name="Content Placeholder 2"/>
          <p:cNvSpPr>
            <a:spLocks noGrp="1"/>
          </p:cNvSpPr>
          <p:nvPr>
            <p:ph sz="quarter" idx="1"/>
          </p:nvPr>
        </p:nvSpPr>
        <p:spPr/>
        <p:txBody>
          <a:bodyPr>
            <a:normAutofit/>
          </a:bodyPr>
          <a:lstStyle/>
          <a:p>
            <a:r>
              <a:rPr lang="en-US" dirty="0"/>
              <a:t>Since the end of World War II, Japan, South Korea, and Taiwan have developed market economies and democratic governments. </a:t>
            </a:r>
            <a:endParaRPr lang="en-US" dirty="0" smtClean="0"/>
          </a:p>
          <a:p>
            <a:r>
              <a:rPr lang="en-US" dirty="0"/>
              <a:t>All three countries have populations with generally high standards of living. </a:t>
            </a:r>
          </a:p>
          <a:p>
            <a:r>
              <a:rPr lang="en-US" dirty="0"/>
              <a:t>Communist-ruled China and democratic Mongolia have been moving toward economies that have both command </a:t>
            </a:r>
            <a:br>
              <a:rPr lang="en-US" dirty="0"/>
            </a:br>
            <a:r>
              <a:rPr lang="en-US" dirty="0"/>
              <a:t>and market features. </a:t>
            </a:r>
            <a:endParaRPr lang="en-US" dirty="0" smtClean="0"/>
          </a:p>
          <a:p>
            <a:r>
              <a:rPr lang="en-US" dirty="0"/>
              <a:t>North Korea, with one of the world’s </a:t>
            </a:r>
            <a:r>
              <a:rPr lang="en-US" dirty="0" smtClean="0"/>
              <a:t>few </a:t>
            </a:r>
            <a:r>
              <a:rPr lang="en-US" dirty="0"/>
              <a:t>remaining command economies, </a:t>
            </a:r>
            <a:r>
              <a:rPr lang="en-US" dirty="0" smtClean="0"/>
              <a:t>is </a:t>
            </a:r>
            <a:r>
              <a:rPr lang="en-US" dirty="0"/>
              <a:t>less economically developed. </a:t>
            </a:r>
          </a:p>
          <a:p>
            <a:endParaRPr lang="en-US" dirty="0" smtClean="0"/>
          </a:p>
          <a:p>
            <a:endParaRPr lang="en-US" dirty="0"/>
          </a:p>
        </p:txBody>
      </p:sp>
    </p:spTree>
    <p:extLst>
      <p:ext uri="{BB962C8B-B14F-4D97-AF65-F5344CB8AC3E}">
        <p14:creationId xmlns:p14="http://schemas.microsoft.com/office/powerpoint/2010/main" val="127258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a:t>
            </a:r>
            <a:endParaRPr lang="en-US" dirty="0"/>
          </a:p>
        </p:txBody>
      </p:sp>
      <p:sp>
        <p:nvSpPr>
          <p:cNvPr id="3" name="Content Placeholder 2"/>
          <p:cNvSpPr>
            <a:spLocks noGrp="1"/>
          </p:cNvSpPr>
          <p:nvPr>
            <p:ph sz="quarter" idx="1"/>
          </p:nvPr>
        </p:nvSpPr>
        <p:spPr/>
        <p:txBody>
          <a:bodyPr>
            <a:normAutofit/>
          </a:bodyPr>
          <a:lstStyle/>
          <a:p>
            <a:r>
              <a:rPr lang="en-US" dirty="0"/>
              <a:t>In the past 50 years, most East Asian countries have shifted from rural-based agricultural economies to urban-based industrial economies. </a:t>
            </a:r>
            <a:endParaRPr lang="en-US" dirty="0" smtClean="0"/>
          </a:p>
          <a:p>
            <a:r>
              <a:rPr lang="en-US" dirty="0">
                <a:solidFill>
                  <a:schemeClr val="accent1">
                    <a:lumMod val="60000"/>
                    <a:lumOff val="40000"/>
                  </a:schemeClr>
                </a:solidFill>
              </a:rPr>
              <a:t>China</a:t>
            </a:r>
            <a:r>
              <a:rPr lang="en-US" dirty="0"/>
              <a:t>  More than 55 percent of China’s workers farm the land. </a:t>
            </a:r>
          </a:p>
          <a:p>
            <a:r>
              <a:rPr lang="en-US" dirty="0"/>
              <a:t>China’s chief crops are rice, wheat, and tea. </a:t>
            </a:r>
            <a:endParaRPr lang="en-US" dirty="0" smtClean="0"/>
          </a:p>
          <a:p>
            <a:r>
              <a:rPr lang="en-US" sz="2400" dirty="0"/>
              <a:t>During the 1950s, the communist government organized farmers into large </a:t>
            </a:r>
            <a:r>
              <a:rPr lang="en-US" sz="2400" b="1" dirty="0">
                <a:solidFill>
                  <a:srgbClr val="00DC6E"/>
                </a:solidFill>
              </a:rPr>
              <a:t>communes</a:t>
            </a:r>
            <a:r>
              <a:rPr lang="en-US" sz="2400" dirty="0">
                <a:solidFill>
                  <a:schemeClr val="bg1"/>
                </a:solidFill>
              </a:rPr>
              <a:t> </a:t>
            </a:r>
            <a:r>
              <a:rPr lang="en-US" sz="2400" dirty="0"/>
              <a:t>and mandated the farming methods to be used.</a:t>
            </a:r>
            <a:endParaRPr lang="en-US" dirty="0"/>
          </a:p>
          <a:p>
            <a:endParaRPr lang="en-US" dirty="0"/>
          </a:p>
        </p:txBody>
      </p:sp>
    </p:spTree>
    <p:extLst>
      <p:ext uri="{BB962C8B-B14F-4D97-AF65-F5344CB8AC3E}">
        <p14:creationId xmlns:p14="http://schemas.microsoft.com/office/powerpoint/2010/main" val="2662140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31958</TotalTime>
  <Words>1956</Words>
  <Application>Microsoft Office PowerPoint</Application>
  <PresentationFormat>On-screen Show (4:3)</PresentationFormat>
  <Paragraphs>175</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Equity</vt:lpstr>
      <vt:lpstr>Intro 1</vt:lpstr>
      <vt:lpstr>Chapter Objectives</vt:lpstr>
      <vt:lpstr>Living in East Asia</vt:lpstr>
      <vt:lpstr>Objectives</vt:lpstr>
      <vt:lpstr>Terms to Know</vt:lpstr>
      <vt:lpstr>A Geographic View</vt:lpstr>
      <vt:lpstr>Geographic Literacy </vt:lpstr>
      <vt:lpstr>Political and Economic Systems</vt:lpstr>
      <vt:lpstr>Agriculture</vt:lpstr>
      <vt:lpstr>Agriculture</vt:lpstr>
      <vt:lpstr>Agriculture</vt:lpstr>
      <vt:lpstr>Agriculture</vt:lpstr>
      <vt:lpstr>Agriculture</vt:lpstr>
      <vt:lpstr>Industry</vt:lpstr>
      <vt:lpstr>Industry</vt:lpstr>
      <vt:lpstr>Industry</vt:lpstr>
      <vt:lpstr>Industry</vt:lpstr>
      <vt:lpstr>Industry</vt:lpstr>
      <vt:lpstr>Trade</vt:lpstr>
      <vt:lpstr>Trade</vt:lpstr>
      <vt:lpstr>Transportation and Communications</vt:lpstr>
      <vt:lpstr>Transportation and Communications</vt:lpstr>
      <vt:lpstr>Transportation and Communication</vt:lpstr>
      <vt:lpstr>Transportation and Communication </vt:lpstr>
      <vt:lpstr>People and their Environment</vt:lpstr>
      <vt:lpstr>Objectives</vt:lpstr>
      <vt:lpstr>Terms to Know</vt:lpstr>
      <vt:lpstr>A Geographic View</vt:lpstr>
      <vt:lpstr>Geographic Literacy </vt:lpstr>
      <vt:lpstr>The Power Dilemma</vt:lpstr>
      <vt:lpstr>The Power Dilemma</vt:lpstr>
      <vt:lpstr>Environmental Concerns</vt:lpstr>
      <vt:lpstr>Environmental Concerns</vt:lpstr>
      <vt:lpstr>Environmental Concerns</vt:lpstr>
      <vt:lpstr>Environmental Concerns</vt:lpstr>
      <vt:lpstr>Environmental Concerns</vt:lpstr>
      <vt:lpstr>Managing Ocean Resources</vt:lpstr>
      <vt:lpstr>Managing Ocean Resources</vt:lpstr>
      <vt:lpstr>Natural Disasters</vt:lpstr>
      <vt:lpstr>Natural Disasters</vt:lpstr>
      <vt:lpstr>Section 1 – Summary </vt:lpstr>
      <vt:lpstr>Section 2 – Summary </vt:lpstr>
    </vt:vector>
  </TitlesOfParts>
  <Company>yisd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Luis Ruben Alarcon</dc:creator>
  <cp:lastModifiedBy>Ruben</cp:lastModifiedBy>
  <cp:revision>535</cp:revision>
  <cp:lastPrinted>2011-11-08T23:13:27Z</cp:lastPrinted>
  <dcterms:created xsi:type="dcterms:W3CDTF">2008-10-13T10:03:40Z</dcterms:created>
  <dcterms:modified xsi:type="dcterms:W3CDTF">2012-04-26T20:28:16Z</dcterms:modified>
</cp:coreProperties>
</file>